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9" r:id="rId4"/>
    <p:sldId id="260" r:id="rId5"/>
    <p:sldId id="271" r:id="rId6"/>
    <p:sldId id="262" r:id="rId7"/>
    <p:sldId id="281" r:id="rId8"/>
    <p:sldId id="282" r:id="rId9"/>
    <p:sldId id="278" r:id="rId10"/>
    <p:sldId id="280" r:id="rId11"/>
    <p:sldId id="272" r:id="rId12"/>
    <p:sldId id="283" r:id="rId13"/>
    <p:sldId id="265" r:id="rId14"/>
    <p:sldId id="286" r:id="rId15"/>
    <p:sldId id="276" r:id="rId16"/>
    <p:sldId id="273" r:id="rId17"/>
    <p:sldId id="284" r:id="rId18"/>
    <p:sldId id="266" r:id="rId19"/>
    <p:sldId id="267" r:id="rId20"/>
    <p:sldId id="274" r:id="rId21"/>
    <p:sldId id="285" r:id="rId22"/>
    <p:sldId id="279" r:id="rId23"/>
    <p:sldId id="27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26" y="-21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3358F-6E41-47D5-8E5B-64B390CF7323}" type="datetimeFigureOut">
              <a:rPr lang="en-US" smtClean="0"/>
              <a:pPr/>
              <a:t>7/24/2015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77091-C045-47DE-80A7-7E0C0BA289A0}" type="slidenum">
              <a:rPr lang="en-US" smtClean="0"/>
              <a:pPr/>
              <a:t>‹#›</a:t>
            </a:fld>
            <a:endParaRPr lang="en-US"/>
          </a:p>
        </p:txBody>
      </p:sp>
    </p:spTree>
    <p:extLst>
      <p:ext uri="{BB962C8B-B14F-4D97-AF65-F5344CB8AC3E}">
        <p14:creationId xmlns:p14="http://schemas.microsoft.com/office/powerpoint/2010/main" xmlns="" val="2462377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F77091-C045-47DE-80A7-7E0C0BA289A0}" type="slidenum">
              <a:rPr lang="en-US" smtClean="0"/>
              <a:pPr/>
              <a:t>20</a:t>
            </a:fld>
            <a:endParaRPr lang="en-US"/>
          </a:p>
        </p:txBody>
      </p:sp>
    </p:spTree>
    <p:extLst>
      <p:ext uri="{BB962C8B-B14F-4D97-AF65-F5344CB8AC3E}">
        <p14:creationId xmlns:p14="http://schemas.microsoft.com/office/powerpoint/2010/main" xmlns="" val="3001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482157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3509170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3725895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3948651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429163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1465437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4099264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1406387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2176661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1702753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EC18A2-2990-446E-AE53-1F74A39F1CB2}" type="datetimeFigureOut">
              <a:rPr lang="en-US" smtClean="0"/>
              <a:pPr/>
              <a:t>7/24/2015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170111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EC18A2-2990-446E-AE53-1F74A39F1CB2}" type="datetimeFigureOut">
              <a:rPr lang="en-US" smtClean="0"/>
              <a:pPr/>
              <a:t>7/24/2015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749FA-7BBC-4F0F-A57C-E492272AB5F7}" type="slidenum">
              <a:rPr lang="en-US" smtClean="0"/>
              <a:pPr/>
              <a:t>‹#›</a:t>
            </a:fld>
            <a:endParaRPr lang="en-US" dirty="0"/>
          </a:p>
        </p:txBody>
      </p:sp>
    </p:spTree>
    <p:extLst>
      <p:ext uri="{BB962C8B-B14F-4D97-AF65-F5344CB8AC3E}">
        <p14:creationId xmlns:p14="http://schemas.microsoft.com/office/powerpoint/2010/main" xmlns="" val="417861816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5141" y="263315"/>
            <a:ext cx="1720996" cy="1915992"/>
          </a:xfrm>
          <a:prstGeom prst="rect">
            <a:avLst/>
          </a:prstGeom>
        </p:spPr>
      </p:pic>
      <p:sp>
        <p:nvSpPr>
          <p:cNvPr id="2" name="Title 1"/>
          <p:cNvSpPr>
            <a:spLocks noGrp="1"/>
          </p:cNvSpPr>
          <p:nvPr>
            <p:ph type="ctrTitle"/>
          </p:nvPr>
        </p:nvSpPr>
        <p:spPr>
          <a:xfrm>
            <a:off x="1524000" y="1559092"/>
            <a:ext cx="9144000" cy="2387600"/>
          </a:xfrm>
        </p:spPr>
        <p:txBody>
          <a:bodyPr>
            <a:normAutofit/>
          </a:bodyPr>
          <a:lstStyle/>
          <a:p>
            <a:r>
              <a:rPr lang="en-US" sz="3200" dirty="0" smtClean="0">
                <a:latin typeface="Please write me a song" panose="02000603000000000000" pitchFamily="2" charset="0"/>
                <a:ea typeface="Please write me a song" panose="02000603000000000000" pitchFamily="2" charset="0"/>
              </a:rPr>
              <a:t>Using Grounded Theory to Document and Study</a:t>
            </a:r>
            <a:r>
              <a:rPr lang="en-US" sz="4400" dirty="0" smtClean="0">
                <a:latin typeface="Please write me a song" panose="02000603000000000000" pitchFamily="2" charset="0"/>
                <a:ea typeface="Please write me a song" panose="02000603000000000000" pitchFamily="2" charset="0"/>
              </a:rPr>
              <a:t/>
            </a:r>
            <a:br>
              <a:rPr lang="en-US" sz="4400" dirty="0" smtClean="0">
                <a:latin typeface="Please write me a song" panose="02000603000000000000" pitchFamily="2" charset="0"/>
                <a:ea typeface="Please write me a song" panose="02000603000000000000" pitchFamily="2" charset="0"/>
              </a:rPr>
            </a:br>
            <a:r>
              <a:rPr lang="en-US" sz="6600" dirty="0" smtClean="0">
                <a:latin typeface="Please write me a song" panose="02000603000000000000" pitchFamily="2" charset="0"/>
                <a:ea typeface="Please write me a song" panose="02000603000000000000" pitchFamily="2" charset="0"/>
              </a:rPr>
              <a:t>LEARING MADE </a:t>
            </a:r>
            <a:r>
              <a:rPr lang="en-US" sz="6600" dirty="0" smtClean="0">
                <a:solidFill>
                  <a:srgbClr val="FFFF00"/>
                </a:solidFill>
                <a:latin typeface="Please write me a song" panose="02000603000000000000" pitchFamily="2" charset="0"/>
                <a:ea typeface="Please write me a song" panose="02000603000000000000" pitchFamily="2" charset="0"/>
              </a:rPr>
              <a:t>VISIBLE</a:t>
            </a:r>
            <a:endParaRPr lang="en-US" sz="6600" dirty="0">
              <a:solidFill>
                <a:srgbClr val="FFFF00"/>
              </a:solidFill>
              <a:latin typeface="Please write me a song" panose="02000603000000000000" pitchFamily="2" charset="0"/>
              <a:ea typeface="Please write me a song" panose="02000603000000000000" pitchFamily="2" charset="0"/>
            </a:endParaRPr>
          </a:p>
        </p:txBody>
      </p:sp>
      <p:sp>
        <p:nvSpPr>
          <p:cNvPr id="3" name="Subtitle 2"/>
          <p:cNvSpPr>
            <a:spLocks noGrp="1"/>
          </p:cNvSpPr>
          <p:nvPr>
            <p:ph type="subTitle" idx="1"/>
          </p:nvPr>
        </p:nvSpPr>
        <p:spPr>
          <a:xfrm>
            <a:off x="1524000" y="4270778"/>
            <a:ext cx="9144000" cy="1655762"/>
          </a:xfrm>
        </p:spPr>
        <p:txBody>
          <a:bodyPr>
            <a:normAutofit fontScale="77500" lnSpcReduction="20000"/>
          </a:bodyPr>
          <a:lstStyle/>
          <a:p>
            <a:endParaRPr lang="en-US" dirty="0" smtClean="0"/>
          </a:p>
          <a:p>
            <a:r>
              <a:rPr lang="en-US" dirty="0" smtClean="0"/>
              <a:t>Facilitated by Angela Stockman for </a:t>
            </a:r>
            <a:endParaRPr lang="en-US" dirty="0" smtClean="0"/>
          </a:p>
          <a:p>
            <a:r>
              <a:rPr lang="en-US" dirty="0" smtClean="0"/>
              <a:t>Akron Elementary Grade 5</a:t>
            </a:r>
            <a:endParaRPr lang="en-US" dirty="0" smtClean="0"/>
          </a:p>
          <a:p>
            <a:r>
              <a:rPr lang="en-US" dirty="0" smtClean="0"/>
              <a:t>WNY Education Associates</a:t>
            </a:r>
          </a:p>
          <a:p>
            <a:r>
              <a:rPr lang="en-US" dirty="0" smtClean="0"/>
              <a:t>July 2015</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68241" y="261854"/>
            <a:ext cx="2536893" cy="190267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4751" y="283074"/>
            <a:ext cx="2538484" cy="190386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238913" y="270328"/>
            <a:ext cx="2100013" cy="1858992"/>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13723" y="4489143"/>
            <a:ext cx="2745384" cy="2239204"/>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592386" y="4489143"/>
            <a:ext cx="1714500" cy="22860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9401030" y="270328"/>
            <a:ext cx="2478656" cy="1858992"/>
          </a:xfrm>
          <a:prstGeom prst="rect">
            <a:avLst/>
          </a:prstGeom>
        </p:spPr>
      </p:pic>
    </p:spTree>
    <p:extLst>
      <p:ext uri="{BB962C8B-B14F-4D97-AF65-F5344CB8AC3E}">
        <p14:creationId xmlns:p14="http://schemas.microsoft.com/office/powerpoint/2010/main" xmlns="" val="528349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692322" y="192301"/>
            <a:ext cx="9280478" cy="6449983"/>
          </a:xfrm>
        </p:spPr>
      </p:pic>
    </p:spTree>
    <p:extLst>
      <p:ext uri="{BB962C8B-B14F-4D97-AF65-F5344CB8AC3E}">
        <p14:creationId xmlns:p14="http://schemas.microsoft.com/office/powerpoint/2010/main" xmlns="" val="4176634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prstDash val="lgDashDot"/>
          </a:ln>
          <a:effectLst>
            <a:glow rad="63500">
              <a:schemeClr val="accent4">
                <a:satMod val="175000"/>
                <a:alpha val="40000"/>
              </a:schemeClr>
            </a:glow>
          </a:effectLst>
        </p:spPr>
        <p:txBody>
          <a:bodyPr/>
          <a:lstStyle/>
          <a:p>
            <a:r>
              <a:rPr lang="en-US" sz="5400" b="1" dirty="0" smtClean="0">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Establishing Habits of Documentation</a:t>
            </a:r>
            <a:endParaRPr lang="en-US" sz="5400" b="1" dirty="0">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p:txBody>
          <a:bodyPr>
            <a:normAutofit/>
          </a:bodyPr>
          <a:lstStyle/>
          <a:p>
            <a:r>
              <a:rPr lang="en-US" sz="5400" dirty="0" smtClean="0">
                <a:latin typeface="Please write me a song" panose="02000603000000000000" pitchFamily="2" charset="0"/>
                <a:ea typeface="Please write me a song" panose="02000603000000000000" pitchFamily="2" charset="0"/>
              </a:rPr>
              <a:t>Gathering the best </a:t>
            </a:r>
            <a:r>
              <a:rPr lang="en-US" sz="5400" dirty="0" smtClean="0">
                <a:solidFill>
                  <a:srgbClr val="FFFF00"/>
                </a:solidFill>
                <a:latin typeface="Please write me a song" panose="02000603000000000000" pitchFamily="2" charset="0"/>
                <a:ea typeface="Please write me a song" panose="02000603000000000000" pitchFamily="2" charset="0"/>
              </a:rPr>
              <a:t>tools</a:t>
            </a:r>
            <a:endParaRPr lang="en-US" sz="5400" dirty="0" smtClean="0">
              <a:latin typeface="Please write me a song" panose="02000603000000000000" pitchFamily="2" charset="0"/>
              <a:ea typeface="Please write me a song" panose="02000603000000000000" pitchFamily="2" charset="0"/>
            </a:endParaRPr>
          </a:p>
          <a:p>
            <a:r>
              <a:rPr lang="en-US" sz="5400" dirty="0" smtClean="0">
                <a:latin typeface="Please write me a song" panose="02000603000000000000" pitchFamily="2" charset="0"/>
                <a:ea typeface="Please write me a song" panose="02000603000000000000" pitchFamily="2" charset="0"/>
              </a:rPr>
              <a:t>Having the tools you need </a:t>
            </a:r>
            <a:r>
              <a:rPr lang="en-US" sz="5400" dirty="0" smtClean="0">
                <a:solidFill>
                  <a:srgbClr val="FFFF00"/>
                </a:solidFill>
                <a:latin typeface="Please write me a song" panose="02000603000000000000" pitchFamily="2" charset="0"/>
                <a:ea typeface="Please write me a song" panose="02000603000000000000" pitchFamily="2" charset="0"/>
              </a:rPr>
              <a:t>at hand</a:t>
            </a:r>
          </a:p>
          <a:p>
            <a:r>
              <a:rPr lang="en-US" sz="5400" dirty="0" smtClean="0">
                <a:latin typeface="Please write me a song" panose="02000603000000000000" pitchFamily="2" charset="0"/>
                <a:ea typeface="Please write me a song" panose="02000603000000000000" pitchFamily="2" charset="0"/>
              </a:rPr>
              <a:t>Determining </a:t>
            </a:r>
            <a:r>
              <a:rPr lang="en-US" sz="5400" dirty="0" smtClean="0">
                <a:solidFill>
                  <a:srgbClr val="FFFF00"/>
                </a:solidFill>
                <a:latin typeface="Please write me a song" panose="02000603000000000000" pitchFamily="2" charset="0"/>
                <a:ea typeface="Please write me a song" panose="02000603000000000000" pitchFamily="2" charset="0"/>
              </a:rPr>
              <a:t>which moments </a:t>
            </a:r>
            <a:r>
              <a:rPr lang="en-US" sz="5400" dirty="0" smtClean="0">
                <a:latin typeface="Please write me a song" panose="02000603000000000000" pitchFamily="2" charset="0"/>
                <a:ea typeface="Please write me a song" panose="02000603000000000000" pitchFamily="2" charset="0"/>
              </a:rPr>
              <a:t>might reveal something powerful about learning</a:t>
            </a:r>
          </a:p>
          <a:p>
            <a:r>
              <a:rPr lang="en-US" sz="5400" dirty="0" smtClean="0">
                <a:latin typeface="Please write me a song" panose="02000603000000000000" pitchFamily="2" charset="0"/>
                <a:ea typeface="Please write me a song" panose="02000603000000000000" pitchFamily="2" charset="0"/>
              </a:rPr>
              <a:t>Thinking to </a:t>
            </a:r>
            <a:r>
              <a:rPr lang="en-US" sz="5400" dirty="0" smtClean="0">
                <a:solidFill>
                  <a:srgbClr val="FFFF00"/>
                </a:solidFill>
                <a:latin typeface="Please write me a song" panose="02000603000000000000" pitchFamily="2" charset="0"/>
                <a:ea typeface="Please write me a song" panose="02000603000000000000" pitchFamily="2" charset="0"/>
              </a:rPr>
              <a:t>document</a:t>
            </a:r>
          </a:p>
          <a:p>
            <a:endParaRPr lang="en-US" sz="54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2265091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FFFF00"/>
            </a:solidFill>
            <a:prstDash val="lgDash"/>
          </a:ln>
        </p:spPr>
        <p:txBody>
          <a:bodyPr/>
          <a:lstStyle/>
          <a:p>
            <a:r>
              <a:rPr lang="en-US" b="1" dirty="0" smtClean="0">
                <a:solidFill>
                  <a:srgbClr val="FFFF00"/>
                </a:solidFill>
                <a:effectLst>
                  <a:outerShdw blurRad="38100" dist="38100" dir="2700000" algn="tl">
                    <a:srgbClr val="000000">
                      <a:alpha val="43137"/>
                    </a:srgbClr>
                  </a:outerShdw>
                </a:effectLst>
              </a:rPr>
              <a:t>Making </a:t>
            </a:r>
            <a:r>
              <a:rPr lang="en-US" b="1" dirty="0" smtClean="0">
                <a:solidFill>
                  <a:srgbClr val="FF0000"/>
                </a:solidFill>
                <a:effectLst>
                  <a:outerShdw blurRad="38100" dist="38100" dir="2700000" algn="tl">
                    <a:srgbClr val="000000">
                      <a:alpha val="43137"/>
                    </a:srgbClr>
                  </a:outerShdw>
                </a:effectLst>
              </a:rPr>
              <a:t>LEARNING</a:t>
            </a:r>
            <a:r>
              <a:rPr lang="en-US" b="1" dirty="0" smtClean="0">
                <a:solidFill>
                  <a:srgbClr val="FFFF00"/>
                </a:solidFill>
                <a:effectLst>
                  <a:outerShdw blurRad="38100" dist="38100" dir="2700000" algn="tl">
                    <a:srgbClr val="000000">
                      <a:alpha val="43137"/>
                    </a:srgbClr>
                  </a:outerShdw>
                </a:effectLst>
              </a:rPr>
              <a:t> Visible</a:t>
            </a:r>
            <a:endParaRPr lang="en-US"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dirty="0" smtClean="0">
                <a:latin typeface="Please write me a song" panose="02000603000000000000" pitchFamily="2" charset="0"/>
                <a:ea typeface="Please write me a song" panose="02000603000000000000" pitchFamily="2" charset="0"/>
              </a:rPr>
              <a:t>Documenting Process and Product</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Documenting Reflections Before, During, and After Process</a:t>
            </a:r>
          </a:p>
          <a:p>
            <a:pPr marL="0" indent="0">
              <a:buNone/>
            </a:pPr>
            <a:endParaRPr lang="en-US" sz="3200" dirty="0" smtClean="0">
              <a:latin typeface="Please write me a song" panose="02000603000000000000" pitchFamily="2" charset="0"/>
              <a:ea typeface="Please write me a song" panose="02000603000000000000" pitchFamily="2" charset="0"/>
            </a:endParaRPr>
          </a:p>
          <a:p>
            <a:r>
              <a:rPr lang="en-US" sz="3200" dirty="0" smtClean="0">
                <a:latin typeface="Please write me a song" panose="02000603000000000000" pitchFamily="2" charset="0"/>
                <a:ea typeface="Please write me a song" panose="02000603000000000000" pitchFamily="2" charset="0"/>
              </a:rPr>
              <a:t>Documenting Metacognitive Experiences:</a:t>
            </a:r>
          </a:p>
          <a:p>
            <a:pPr lvl="1"/>
            <a:r>
              <a:rPr lang="en-US" sz="3200" dirty="0" smtClean="0">
                <a:latin typeface="Please write me a song" panose="02000603000000000000" pitchFamily="2" charset="0"/>
                <a:ea typeface="Please write me a song" panose="02000603000000000000" pitchFamily="2" charset="0"/>
              </a:rPr>
              <a:t>Assessment of Personal Strengths and Struggles</a:t>
            </a:r>
          </a:p>
          <a:p>
            <a:pPr lvl="1"/>
            <a:r>
              <a:rPr lang="en-US" sz="3200" dirty="0" smtClean="0">
                <a:latin typeface="Please write me a song" panose="02000603000000000000" pitchFamily="2" charset="0"/>
                <a:ea typeface="Please write me a song" panose="02000603000000000000" pitchFamily="2" charset="0"/>
              </a:rPr>
              <a:t>Assessment of Task Variables</a:t>
            </a:r>
          </a:p>
          <a:p>
            <a:pPr lvl="1"/>
            <a:r>
              <a:rPr lang="en-US" sz="3200" dirty="0" smtClean="0">
                <a:latin typeface="Please write me a song" panose="02000603000000000000" pitchFamily="2" charset="0"/>
                <a:ea typeface="Please write me a song" panose="02000603000000000000" pitchFamily="2" charset="0"/>
              </a:rPr>
              <a:t>Assessment of Strategy Variables</a:t>
            </a:r>
          </a:p>
          <a:p>
            <a:pPr lvl="1"/>
            <a:endParaRPr lang="en-US" dirty="0"/>
          </a:p>
        </p:txBody>
      </p:sp>
    </p:spTree>
    <p:extLst>
      <p:ext uri="{BB962C8B-B14F-4D97-AF65-F5344CB8AC3E}">
        <p14:creationId xmlns:p14="http://schemas.microsoft.com/office/powerpoint/2010/main" xmlns="" val="4247838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Documenting Learning Made Visible: Analog</a:t>
            </a:r>
            <a:endParaRPr lang="en-US" sz="5400"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555845"/>
            <a:ext cx="10515600" cy="4948665"/>
          </a:xfrm>
        </p:spPr>
        <p:txBody>
          <a:bodyPr>
            <a:normAutofit/>
          </a:bodyPr>
          <a:lstStyle/>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Audio</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Video</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Photo and Screenshot</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Written Annotations</a:t>
            </a:r>
          </a:p>
          <a:p>
            <a:pPr marL="0" indent="0" algn="ctr">
              <a:buNone/>
            </a:pPr>
            <a:r>
              <a:rPr lang="en-US" sz="5400" dirty="0" smtClean="0">
                <a:solidFill>
                  <a:srgbClr val="FFFF00"/>
                </a:solidFill>
                <a:latin typeface="Please write me a song" panose="02000603000000000000" pitchFamily="2" charset="0"/>
                <a:ea typeface="Please write me a song" panose="02000603000000000000" pitchFamily="2" charset="0"/>
              </a:rPr>
              <a:t>Scoop Notebooks</a:t>
            </a:r>
            <a:endParaRPr lang="en-US" sz="5400" dirty="0">
              <a:solidFill>
                <a:srgbClr val="FFFF00"/>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3963165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effectLst>
                  <a:outerShdw blurRad="38100" dist="38100" dir="2700000" algn="tl">
                    <a:srgbClr val="000000">
                      <a:alpha val="43137"/>
                    </a:srgbClr>
                  </a:outerShdw>
                </a:effectLst>
              </a:rPr>
              <a:t>What’s a Scoop Notebook?????</a:t>
            </a:r>
            <a:endParaRPr lang="en-US" b="1" dirty="0">
              <a:solidFill>
                <a:srgbClr val="FFFF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a:buNone/>
            </a:pPr>
            <a:r>
              <a:rPr lang="en-US" dirty="0" smtClean="0">
                <a:latin typeface="Please write me a song" panose="02000603000000000000" pitchFamily="2" charset="0"/>
                <a:ea typeface="Please write me a song" panose="02000603000000000000" pitchFamily="2" charset="0"/>
              </a:rPr>
              <a:t>When scientists approach unfamiliar territory such as the ocean floor or the earth’s crust, they collect samples and return to their labs in order to study them. They do not ask the ocean floor or the earth’s crust to stop evolving in order to test them. Instead, they scoop up what they need in order to examine it. </a:t>
            </a:r>
          </a:p>
          <a:p>
            <a:pPr marL="0" indent="0">
              <a:buNone/>
            </a:pPr>
            <a:endParaRPr lang="en-US" dirty="0">
              <a:latin typeface="Please write me a song" panose="02000603000000000000" pitchFamily="2" charset="0"/>
              <a:ea typeface="Please write me a song" panose="02000603000000000000" pitchFamily="2" charset="0"/>
            </a:endParaRPr>
          </a:p>
          <a:p>
            <a:pPr marL="0" indent="0">
              <a:buNone/>
            </a:pPr>
            <a:r>
              <a:rPr lang="en-US" dirty="0" smtClean="0">
                <a:latin typeface="Please write me a song" panose="02000603000000000000" pitchFamily="2" charset="0"/>
                <a:ea typeface="Please write me a song" panose="02000603000000000000" pitchFamily="2" charset="0"/>
              </a:rPr>
              <a:t>Hilda </a:t>
            </a:r>
            <a:r>
              <a:rPr lang="en-US" dirty="0" err="1" smtClean="0">
                <a:latin typeface="Please write me a song" panose="02000603000000000000" pitchFamily="2" charset="0"/>
                <a:ea typeface="Please write me a song" panose="02000603000000000000" pitchFamily="2" charset="0"/>
              </a:rPr>
              <a:t>Borko</a:t>
            </a:r>
            <a:r>
              <a:rPr lang="en-US" dirty="0" smtClean="0">
                <a:latin typeface="Please write me a song" panose="02000603000000000000" pitchFamily="2" charset="0"/>
                <a:ea typeface="Please write me a song" panose="02000603000000000000" pitchFamily="2" charset="0"/>
              </a:rPr>
              <a:t>, Brian </a:t>
            </a:r>
            <a:r>
              <a:rPr lang="en-US" dirty="0" err="1" smtClean="0">
                <a:latin typeface="Please write me a song" panose="02000603000000000000" pitchFamily="2" charset="0"/>
                <a:ea typeface="Please write me a song" panose="02000603000000000000" pitchFamily="2" charset="0"/>
              </a:rPr>
              <a:t>Stecher</a:t>
            </a:r>
            <a:r>
              <a:rPr lang="en-US" dirty="0" smtClean="0">
                <a:latin typeface="Please write me a song" panose="02000603000000000000" pitchFamily="2" charset="0"/>
                <a:ea typeface="Please write me a song" panose="02000603000000000000" pitchFamily="2" charset="0"/>
              </a:rPr>
              <a:t>, and Karin </a:t>
            </a:r>
            <a:r>
              <a:rPr lang="en-US" dirty="0" err="1" smtClean="0">
                <a:latin typeface="Please write me a song" panose="02000603000000000000" pitchFamily="2" charset="0"/>
                <a:ea typeface="Please write me a song" panose="02000603000000000000" pitchFamily="2" charset="0"/>
              </a:rPr>
              <a:t>Kuffner</a:t>
            </a:r>
            <a:r>
              <a:rPr lang="en-US" dirty="0" smtClean="0">
                <a:latin typeface="Please write me a song" panose="02000603000000000000" pitchFamily="2" charset="0"/>
                <a:ea typeface="Please write me a song" panose="02000603000000000000" pitchFamily="2" charset="0"/>
              </a:rPr>
              <a:t> from the National Center for Research on Evaluation, Standards, and Student Testing (CRESST) use this analogy as they coach teachers to establish scoop notebooks and aligned practices in classrooms.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xmlns="" val="1343311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Documenting Learning Made Visible: Amplified</a:t>
            </a:r>
            <a:endParaRPr lang="en-US" sz="5400"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2142698"/>
            <a:ext cx="10515600" cy="4361811"/>
          </a:xfrm>
        </p:spPr>
        <p:txBody>
          <a:bodyPr>
            <a:normAutofit fontScale="70000" lnSpcReduction="20000"/>
          </a:bodyPr>
          <a:lstStyle/>
          <a:p>
            <a:pPr marL="0" indent="0">
              <a:buNone/>
            </a:pPr>
            <a:r>
              <a:rPr lang="en-US" sz="5400" dirty="0" smtClean="0">
                <a:latin typeface="Please write me a song" panose="02000603000000000000" pitchFamily="2" charset="0"/>
                <a:ea typeface="Please write me a song" panose="02000603000000000000" pitchFamily="2" charset="0"/>
              </a:rPr>
              <a:t>Photo Curation Tools: </a:t>
            </a:r>
            <a:r>
              <a:rPr lang="en-US" sz="5400" dirty="0" err="1" smtClean="0">
                <a:latin typeface="Please write me a song" panose="02000603000000000000" pitchFamily="2" charset="0"/>
                <a:ea typeface="Please write me a song" panose="02000603000000000000" pitchFamily="2" charset="0"/>
              </a:rPr>
              <a:t>FlickR</a:t>
            </a:r>
            <a:r>
              <a:rPr lang="en-US" sz="5400" dirty="0" smtClean="0">
                <a:latin typeface="Please write me a song" panose="02000603000000000000" pitchFamily="2" charset="0"/>
                <a:ea typeface="Please write me a song" panose="02000603000000000000" pitchFamily="2" charset="0"/>
              </a:rPr>
              <a:t>, Instagram</a:t>
            </a:r>
          </a:p>
          <a:p>
            <a:pPr marL="0" indent="0">
              <a:buNone/>
            </a:pPr>
            <a:endParaRPr lang="en-US" sz="5400" dirty="0" smtClean="0">
              <a:latin typeface="Please write me a song" panose="02000603000000000000" pitchFamily="2" charset="0"/>
              <a:ea typeface="Please write me a song" panose="02000603000000000000" pitchFamily="2" charset="0"/>
            </a:endParaRPr>
          </a:p>
          <a:p>
            <a:pPr marL="0" indent="0">
              <a:buNone/>
            </a:pPr>
            <a:r>
              <a:rPr lang="en-US" sz="5400" dirty="0" smtClean="0">
                <a:solidFill>
                  <a:srgbClr val="FFFF00"/>
                </a:solidFill>
                <a:latin typeface="Please write me a song" panose="02000603000000000000" pitchFamily="2" charset="0"/>
                <a:ea typeface="Please write me a song" panose="02000603000000000000" pitchFamily="2" charset="0"/>
              </a:rPr>
              <a:t>Video: Skype, Periscope</a:t>
            </a:r>
          </a:p>
          <a:p>
            <a:pPr marL="0" indent="0">
              <a:buNone/>
            </a:pPr>
            <a:endParaRPr lang="en-US" sz="5400" dirty="0" smtClean="0">
              <a:solidFill>
                <a:srgbClr val="FFFF00"/>
              </a:solidFill>
              <a:latin typeface="Please write me a song" panose="02000603000000000000" pitchFamily="2" charset="0"/>
              <a:ea typeface="Please write me a song" panose="02000603000000000000" pitchFamily="2" charset="0"/>
            </a:endParaRPr>
          </a:p>
          <a:p>
            <a:pPr marL="0" indent="0">
              <a:buNone/>
            </a:pPr>
            <a:r>
              <a:rPr lang="en-US" sz="5400" dirty="0" smtClean="0">
                <a:latin typeface="Please write me a song" panose="02000603000000000000" pitchFamily="2" charset="0"/>
                <a:ea typeface="Please write me a song" panose="02000603000000000000" pitchFamily="2" charset="0"/>
              </a:rPr>
              <a:t>Audio: </a:t>
            </a:r>
            <a:r>
              <a:rPr lang="en-US" sz="5400" dirty="0" err="1" smtClean="0">
                <a:latin typeface="Please write me a song" panose="02000603000000000000" pitchFamily="2" charset="0"/>
                <a:ea typeface="Please write me a song" panose="02000603000000000000" pitchFamily="2" charset="0"/>
              </a:rPr>
              <a:t>Voicethread</a:t>
            </a:r>
            <a:r>
              <a:rPr lang="en-US" sz="5400" dirty="0" smtClean="0">
                <a:latin typeface="Please write me a song" panose="02000603000000000000" pitchFamily="2" charset="0"/>
                <a:ea typeface="Please write me a song" panose="02000603000000000000" pitchFamily="2" charset="0"/>
              </a:rPr>
              <a:t>, Audacity, Sound Cloud, </a:t>
            </a:r>
            <a:r>
              <a:rPr lang="en-US" sz="5400" dirty="0" err="1" smtClean="0">
                <a:latin typeface="Please write me a song" panose="02000603000000000000" pitchFamily="2" charset="0"/>
                <a:ea typeface="Please write me a song" panose="02000603000000000000" pitchFamily="2" charset="0"/>
              </a:rPr>
              <a:t>Storykit</a:t>
            </a:r>
            <a:r>
              <a:rPr lang="en-US" sz="5400" dirty="0" smtClean="0">
                <a:latin typeface="Please write me a song" panose="02000603000000000000" pitchFamily="2" charset="0"/>
                <a:ea typeface="Please write me a song" panose="02000603000000000000" pitchFamily="2" charset="0"/>
              </a:rPr>
              <a:t>, Dragon Dictation</a:t>
            </a:r>
          </a:p>
          <a:p>
            <a:pPr marL="0" indent="0">
              <a:buNone/>
            </a:pPr>
            <a:endParaRPr lang="en-US" sz="5400" dirty="0" smtClean="0">
              <a:latin typeface="Please write me a song" panose="02000603000000000000" pitchFamily="2" charset="0"/>
              <a:ea typeface="Please write me a song" panose="02000603000000000000" pitchFamily="2" charset="0"/>
            </a:endParaRPr>
          </a:p>
          <a:p>
            <a:pPr marL="0" indent="0">
              <a:buNone/>
            </a:pPr>
            <a:r>
              <a:rPr lang="en-US" sz="5400" dirty="0" smtClean="0">
                <a:solidFill>
                  <a:srgbClr val="FFFF00"/>
                </a:solidFill>
                <a:latin typeface="Please write me a song" panose="02000603000000000000" pitchFamily="2" charset="0"/>
                <a:ea typeface="Please write me a song" panose="02000603000000000000" pitchFamily="2" charset="0"/>
              </a:rPr>
              <a:t>Writing: Blogs, Wikis, Twitter, Backchannel</a:t>
            </a:r>
          </a:p>
        </p:txBody>
      </p:sp>
    </p:spTree>
    <p:extLst>
      <p:ext uri="{BB962C8B-B14F-4D97-AF65-F5344CB8AC3E}">
        <p14:creationId xmlns:p14="http://schemas.microsoft.com/office/powerpoint/2010/main" xmlns="" val="13073199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653" y="162043"/>
            <a:ext cx="10515600" cy="1325563"/>
          </a:xfrm>
        </p:spPr>
        <p:txBody>
          <a:bodyPr>
            <a:normAutofit/>
          </a:bodyPr>
          <a:lstStyle/>
          <a:p>
            <a:r>
              <a:rPr lang="en-US" sz="54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Questions to Consider:</a:t>
            </a:r>
            <a:endParaRPr lang="en-US" sz="54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487606"/>
            <a:ext cx="10515600" cy="4689357"/>
          </a:xfrm>
        </p:spPr>
        <p:txBody>
          <a:bodyPr>
            <a:noAutofit/>
          </a:bodyPr>
          <a:lstStyle/>
          <a:p>
            <a:r>
              <a:rPr lang="en-US" dirty="0" smtClean="0">
                <a:latin typeface="Please write me a song" panose="02000603000000000000" pitchFamily="2" charset="0"/>
                <a:ea typeface="Please write me a song" panose="02000603000000000000" pitchFamily="2" charset="0"/>
              </a:rPr>
              <a:t>What’s the difference between capturing significant moments and making a sustained, focused commitment to </a:t>
            </a:r>
            <a:r>
              <a:rPr lang="en-US" dirty="0" smtClean="0">
                <a:solidFill>
                  <a:srgbClr val="FFFF00"/>
                </a:solidFill>
                <a:latin typeface="Please write me a song" panose="02000603000000000000" pitchFamily="2" charset="0"/>
                <a:ea typeface="Please write me a song" panose="02000603000000000000" pitchFamily="2" charset="0"/>
              </a:rPr>
              <a:t>documenting the process </a:t>
            </a:r>
            <a:r>
              <a:rPr lang="en-US" dirty="0" smtClean="0">
                <a:latin typeface="Please write me a song" panose="02000603000000000000" pitchFamily="2" charset="0"/>
                <a:ea typeface="Please write me a song" panose="02000603000000000000" pitchFamily="2" charset="0"/>
              </a:rPr>
              <a:t>of learning?</a:t>
            </a:r>
          </a:p>
          <a:p>
            <a:pPr marL="0" indent="0">
              <a:buNone/>
            </a:pPr>
            <a:endParaRPr lang="en-US" dirty="0">
              <a:latin typeface="Please write me a song" panose="02000603000000000000" pitchFamily="2" charset="0"/>
              <a:ea typeface="Please write me a song" panose="02000603000000000000" pitchFamily="2" charset="0"/>
            </a:endParaRPr>
          </a:p>
          <a:p>
            <a:r>
              <a:rPr lang="en-US" dirty="0" smtClean="0">
                <a:latin typeface="Please write me a song" panose="02000603000000000000" pitchFamily="2" charset="0"/>
                <a:ea typeface="Please write me a song" panose="02000603000000000000" pitchFamily="2" charset="0"/>
              </a:rPr>
              <a:t>How do habits of documentation </a:t>
            </a:r>
            <a:r>
              <a:rPr lang="en-US" dirty="0" smtClean="0">
                <a:solidFill>
                  <a:srgbClr val="FFFF00"/>
                </a:solidFill>
                <a:latin typeface="Please write me a song" panose="02000603000000000000" pitchFamily="2" charset="0"/>
                <a:ea typeface="Please write me a song" panose="02000603000000000000" pitchFamily="2" charset="0"/>
              </a:rPr>
              <a:t>change over time</a:t>
            </a:r>
            <a:r>
              <a:rPr lang="en-US" dirty="0" smtClean="0">
                <a:latin typeface="Please write me a song" panose="02000603000000000000" pitchFamily="2" charset="0"/>
                <a:ea typeface="Please write me a song" panose="02000603000000000000" pitchFamily="2" charset="0"/>
              </a:rPr>
              <a:t>? How will you set realistic goals?</a:t>
            </a:r>
          </a:p>
          <a:p>
            <a:endParaRPr lang="en-US" dirty="0">
              <a:latin typeface="Please write me a song" panose="02000603000000000000" pitchFamily="2" charset="0"/>
              <a:ea typeface="Please write me a song" panose="02000603000000000000" pitchFamily="2" charset="0"/>
            </a:endParaRPr>
          </a:p>
          <a:p>
            <a:r>
              <a:rPr lang="en-US" dirty="0" smtClean="0">
                <a:latin typeface="Please write me a song" panose="02000603000000000000" pitchFamily="2" charset="0"/>
                <a:ea typeface="Please write me a song" panose="02000603000000000000" pitchFamily="2" charset="0"/>
              </a:rPr>
              <a:t>What </a:t>
            </a:r>
            <a:r>
              <a:rPr lang="en-US" dirty="0" smtClean="0">
                <a:solidFill>
                  <a:srgbClr val="FFFF00"/>
                </a:solidFill>
                <a:latin typeface="Please write me a song" panose="02000603000000000000" pitchFamily="2" charset="0"/>
                <a:ea typeface="Please write me a song" panose="02000603000000000000" pitchFamily="2" charset="0"/>
              </a:rPr>
              <a:t>challenges do you anticipate </a:t>
            </a:r>
            <a:r>
              <a:rPr lang="en-US" dirty="0" smtClean="0">
                <a:latin typeface="Please write me a song" panose="02000603000000000000" pitchFamily="2" charset="0"/>
                <a:ea typeface="Please write me a song" panose="02000603000000000000" pitchFamily="2" charset="0"/>
              </a:rPr>
              <a:t>as you plan to document? How can you plan proactively?</a:t>
            </a:r>
          </a:p>
          <a:p>
            <a:endParaRPr lang="en-US" dirty="0">
              <a:latin typeface="Please write me a song" panose="02000603000000000000" pitchFamily="2" charset="0"/>
              <a:ea typeface="Please write me a song" panose="02000603000000000000" pitchFamily="2" charset="0"/>
            </a:endParaRPr>
          </a:p>
          <a:p>
            <a:r>
              <a:rPr lang="en-US" dirty="0">
                <a:latin typeface="Please write me a song" panose="02000603000000000000" pitchFamily="2" charset="0"/>
                <a:ea typeface="Please write me a song" panose="02000603000000000000" pitchFamily="2" charset="0"/>
              </a:rPr>
              <a:t>How are </a:t>
            </a:r>
            <a:r>
              <a:rPr lang="en-US" dirty="0">
                <a:solidFill>
                  <a:srgbClr val="FFFF00"/>
                </a:solidFill>
                <a:latin typeface="Please write me a song" panose="02000603000000000000" pitchFamily="2" charset="0"/>
                <a:ea typeface="Please write me a song" panose="02000603000000000000" pitchFamily="2" charset="0"/>
              </a:rPr>
              <a:t>raw data </a:t>
            </a:r>
            <a:r>
              <a:rPr lang="en-US" dirty="0">
                <a:latin typeface="Please write me a song" panose="02000603000000000000" pitchFamily="2" charset="0"/>
                <a:ea typeface="Please write me a song" panose="02000603000000000000" pitchFamily="2" charset="0"/>
              </a:rPr>
              <a:t>like these valuable to teachers? When does it become important to create translations that are valuable to others?</a:t>
            </a:r>
          </a:p>
          <a:p>
            <a:pPr marL="0" indent="0">
              <a:buNone/>
            </a:pPr>
            <a:endParaRPr lang="en-US"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4263006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b="1" dirty="0" smtClean="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Engage</a:t>
            </a:r>
            <a:endParaRPr lang="en-US" sz="6600"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p:txBody>
          <a:bodyPr/>
          <a:lstStyle/>
          <a:p>
            <a:r>
              <a:rPr lang="en-US" dirty="0" smtClean="0">
                <a:solidFill>
                  <a:srgbClr val="FFFF00"/>
                </a:solidFill>
              </a:rPr>
              <a:t>Establish a PLN</a:t>
            </a:r>
          </a:p>
          <a:p>
            <a:pPr marL="0" indent="0">
              <a:buNone/>
            </a:pPr>
            <a:endParaRPr lang="en-US" dirty="0" smtClean="0"/>
          </a:p>
          <a:p>
            <a:r>
              <a:rPr lang="en-US" dirty="0" smtClean="0">
                <a:solidFill>
                  <a:srgbClr val="FFFF00"/>
                </a:solidFill>
              </a:rPr>
              <a:t>Choose Your Tools</a:t>
            </a:r>
          </a:p>
          <a:p>
            <a:pPr lvl="1"/>
            <a:r>
              <a:rPr lang="en-US" dirty="0" smtClean="0"/>
              <a:t>Blog</a:t>
            </a:r>
          </a:p>
          <a:p>
            <a:pPr lvl="1"/>
            <a:r>
              <a:rPr lang="en-US" dirty="0" smtClean="0"/>
              <a:t>Social Networks: Facebook, Instagram, Twitter</a:t>
            </a:r>
          </a:p>
          <a:p>
            <a:pPr marL="457200" lvl="1" indent="0">
              <a:buNone/>
            </a:pPr>
            <a:endParaRPr lang="en-US" dirty="0" smtClean="0"/>
          </a:p>
          <a:p>
            <a:r>
              <a:rPr lang="en-US" dirty="0" smtClean="0">
                <a:solidFill>
                  <a:srgbClr val="FFFF00"/>
                </a:solidFill>
              </a:rPr>
              <a:t>Organize Your Web</a:t>
            </a:r>
          </a:p>
          <a:p>
            <a:pPr lvl="1"/>
            <a:r>
              <a:rPr lang="en-US" dirty="0" smtClean="0"/>
              <a:t>Hashtags </a:t>
            </a:r>
          </a:p>
          <a:p>
            <a:pPr lvl="1"/>
            <a:r>
              <a:rPr lang="en-US" dirty="0" smtClean="0"/>
              <a:t>Categories</a:t>
            </a: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08601" y="2057400"/>
            <a:ext cx="2594610" cy="3901440"/>
          </a:xfrm>
          <a:prstGeom prst="rect">
            <a:avLst/>
          </a:prstGeom>
        </p:spPr>
      </p:pic>
    </p:spTree>
    <p:extLst>
      <p:ext uri="{BB962C8B-B14F-4D97-AF65-F5344CB8AC3E}">
        <p14:creationId xmlns:p14="http://schemas.microsoft.com/office/powerpoint/2010/main" xmlns="" val="2777404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3802039" cy="1325563"/>
          </a:xfrm>
        </p:spPr>
        <p:txBody>
          <a:bodyPr>
            <a:noAutofit/>
          </a:bodyPr>
          <a:lstStyle/>
          <a:p>
            <a:r>
              <a:rPr lang="en-US" sz="9600" dirty="0" smtClean="0">
                <a:latin typeface="Please write me a song" panose="02000603000000000000" pitchFamily="2" charset="0"/>
                <a:ea typeface="Please write me a song" panose="02000603000000000000" pitchFamily="2" charset="0"/>
              </a:rPr>
              <a:t>Displays</a:t>
            </a:r>
            <a:endParaRPr lang="en-US" sz="9600" dirty="0">
              <a:latin typeface="Please write me a song" panose="02000603000000000000" pitchFamily="2" charset="0"/>
              <a:ea typeface="Please write me a song" panose="02000603000000000000" pitchFamily="2" charset="0"/>
            </a:endParaRPr>
          </a:p>
        </p:txBody>
      </p:sp>
      <p:pic>
        <p:nvPicPr>
          <p:cNvPr id="2050" name="Picture 2" descr="Documentation Examples  Examples of documentation to aid teachers' own reflections from the Making Learning Visible Website"/>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9836" y="1900249"/>
            <a:ext cx="3802063" cy="223681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619836" y="4208121"/>
            <a:ext cx="3744551" cy="276999"/>
          </a:xfrm>
          <a:prstGeom prst="rect">
            <a:avLst/>
          </a:prstGeom>
        </p:spPr>
        <p:txBody>
          <a:bodyPr wrap="none">
            <a:spAutoFit/>
          </a:bodyPr>
          <a:lstStyle/>
          <a:p>
            <a:r>
              <a:rPr lang="en-US" sz="1200" dirty="0" smtClean="0"/>
              <a:t>http://www.mlvpz.org/documentation/projectbb24.html</a:t>
            </a:r>
            <a:endParaRPr lang="en-US" sz="1200" dirty="0"/>
          </a:p>
        </p:txBody>
      </p:sp>
      <p:pic>
        <p:nvPicPr>
          <p:cNvPr id="2052" name="Picture 4" descr="&quot;The audit trail is a great way to document the process of our thinking and learning as it unravels.&quot;"/>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90616" y="161154"/>
            <a:ext cx="3810000" cy="28575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4640239" y="3036305"/>
            <a:ext cx="6096000" cy="276999"/>
          </a:xfrm>
          <a:prstGeom prst="rect">
            <a:avLst/>
          </a:prstGeom>
        </p:spPr>
        <p:txBody>
          <a:bodyPr>
            <a:spAutoFit/>
          </a:bodyPr>
          <a:lstStyle/>
          <a:p>
            <a:r>
              <a:rPr lang="en-US" sz="1200" dirty="0" smtClean="0"/>
              <a:t>http://myclassroomtransformation.blogspot.ca/2013/03/rabbit-road.html</a:t>
            </a:r>
            <a:endParaRPr lang="en-US" sz="1200" dirty="0"/>
          </a:p>
        </p:txBody>
      </p:sp>
      <p:pic>
        <p:nvPicPr>
          <p:cNvPr id="2054" name="Picture 6" descr="pinboard on the walls"/>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53888" y="4172083"/>
            <a:ext cx="1285875" cy="19050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5"/>
          <p:cNvSpPr/>
          <p:nvPr/>
        </p:nvSpPr>
        <p:spPr>
          <a:xfrm>
            <a:off x="899616" y="6242989"/>
            <a:ext cx="6096000" cy="276999"/>
          </a:xfrm>
          <a:prstGeom prst="rect">
            <a:avLst/>
          </a:prstGeom>
        </p:spPr>
        <p:txBody>
          <a:bodyPr>
            <a:spAutoFit/>
          </a:bodyPr>
          <a:lstStyle/>
          <a:p>
            <a:r>
              <a:rPr lang="en-US" sz="1200" dirty="0" smtClean="0"/>
              <a:t>http://abeautifulmess.typepad.com/my_weblog/2008/10/things-i-wish-i.html</a:t>
            </a:r>
            <a:endParaRPr lang="en-US" sz="1200" dirty="0"/>
          </a:p>
        </p:txBody>
      </p:sp>
      <p:pic>
        <p:nvPicPr>
          <p:cNvPr id="3" name="Picture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393037" y="3473004"/>
            <a:ext cx="5434395" cy="3055638"/>
          </a:xfrm>
          <a:prstGeom prst="rect">
            <a:avLst/>
          </a:prstGeom>
        </p:spPr>
      </p:pic>
    </p:spTree>
    <p:extLst>
      <p:ext uri="{BB962C8B-B14F-4D97-AF65-F5344CB8AC3E}">
        <p14:creationId xmlns:p14="http://schemas.microsoft.com/office/powerpoint/2010/main" xmlns="" val="1854942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nviting students to document their learni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9712" y="122984"/>
            <a:ext cx="3039638" cy="4051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itle 1"/>
          <p:cNvSpPr>
            <a:spLocks noGrp="1"/>
          </p:cNvSpPr>
          <p:nvPr>
            <p:ph type="title"/>
          </p:nvPr>
        </p:nvSpPr>
        <p:spPr>
          <a:xfrm>
            <a:off x="1049712" y="4959385"/>
            <a:ext cx="3802039" cy="1325563"/>
          </a:xfrm>
        </p:spPr>
        <p:txBody>
          <a:bodyPr>
            <a:noAutofit/>
          </a:bodyPr>
          <a:lstStyle/>
          <a:p>
            <a:r>
              <a:rPr lang="en-US" sz="9600" dirty="0" smtClean="0">
                <a:latin typeface="Please write me a song" panose="02000603000000000000" pitchFamily="2" charset="0"/>
                <a:ea typeface="Please write me a song" panose="02000603000000000000" pitchFamily="2" charset="0"/>
              </a:rPr>
              <a:t>Exhibits</a:t>
            </a:r>
            <a:endParaRPr lang="en-US" sz="9600" dirty="0">
              <a:latin typeface="Please write me a song" panose="02000603000000000000" pitchFamily="2" charset="0"/>
              <a:ea typeface="Please write me a song" panose="02000603000000000000" pitchFamily="2" charset="0"/>
            </a:endParaRPr>
          </a:p>
        </p:txBody>
      </p:sp>
      <p:sp>
        <p:nvSpPr>
          <p:cNvPr id="8" name="Rectangle 7"/>
          <p:cNvSpPr/>
          <p:nvPr/>
        </p:nvSpPr>
        <p:spPr>
          <a:xfrm>
            <a:off x="140625" y="4259144"/>
            <a:ext cx="7174173" cy="307777"/>
          </a:xfrm>
          <a:prstGeom prst="rect">
            <a:avLst/>
          </a:prstGeom>
        </p:spPr>
        <p:txBody>
          <a:bodyPr wrap="square">
            <a:spAutoFit/>
          </a:bodyPr>
          <a:lstStyle/>
          <a:p>
            <a:r>
              <a:rPr lang="en-US" sz="1000" dirty="0" smtClean="0">
                <a:latin typeface="Please write me a song" panose="02000603000000000000" pitchFamily="2" charset="0"/>
                <a:ea typeface="Please write me a song" panose="02000603000000000000" pitchFamily="2" charset="0"/>
              </a:rPr>
              <a:t>https://s-media-cache </a:t>
            </a:r>
            <a:r>
              <a:rPr lang="en-US" sz="1400" dirty="0" smtClean="0">
                <a:latin typeface="Please write me a song" panose="02000603000000000000" pitchFamily="2" charset="0"/>
                <a:ea typeface="Please write me a song" panose="02000603000000000000" pitchFamily="2" charset="0"/>
              </a:rPr>
              <a:t>ak0.pinimg.com/originals/36/2f/d2/362fd25f13a334c10eaab72b488bc64a.jpg</a:t>
            </a:r>
            <a:endParaRPr lang="en-US" sz="1400" dirty="0">
              <a:latin typeface="Please write me a song" panose="02000603000000000000" pitchFamily="2" charset="0"/>
              <a:ea typeface="Please write me a song" panose="02000603000000000000" pitchFamily="2" charset="0"/>
            </a:endParaRPr>
          </a:p>
        </p:txBody>
      </p:sp>
      <p:sp>
        <p:nvSpPr>
          <p:cNvPr id="9" name="Rectangle 8"/>
          <p:cNvSpPr/>
          <p:nvPr/>
        </p:nvSpPr>
        <p:spPr>
          <a:xfrm>
            <a:off x="8863517" y="6407105"/>
            <a:ext cx="2238113" cy="369332"/>
          </a:xfrm>
          <a:prstGeom prst="rect">
            <a:avLst/>
          </a:prstGeom>
        </p:spPr>
        <p:txBody>
          <a:bodyPr wrap="none">
            <a:spAutoFit/>
          </a:bodyPr>
          <a:lstStyle/>
          <a:p>
            <a:r>
              <a:rPr lang="en-US" dirty="0" smtClean="0">
                <a:latin typeface="Please write me a song" panose="02000603000000000000" pitchFamily="2" charset="0"/>
                <a:ea typeface="Please write me a song" panose="02000603000000000000" pitchFamily="2" charset="0"/>
              </a:rPr>
              <a:t>http://tinyurl.com/mt9ceo8</a:t>
            </a:r>
            <a:endParaRPr lang="en-US" dirty="0">
              <a:latin typeface="Please write me a song" panose="02000603000000000000" pitchFamily="2" charset="0"/>
              <a:ea typeface="Please write me a song" panose="02000603000000000000" pitchFamily="2"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87733" y="274107"/>
            <a:ext cx="6713897" cy="3749229"/>
          </a:xfrm>
          <a:prstGeom prst="rect">
            <a:avLst/>
          </a:prstGeom>
        </p:spPr>
      </p:pic>
      <p:pic>
        <p:nvPicPr>
          <p:cNvPr id="3076" name="Picture 4" descr="I like this Emilio Reggio-inspired documenting activity - the child &quot;reflected about the experience, and tried their best to choose pieces of work that would tell their classmates and visitors what they did.  Talk about ownership!!&quot;       Joanne Marie Babalis - My Classroom Transformation"/>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840972" y="2901747"/>
            <a:ext cx="2413660" cy="3487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 name="Picture 2" descr="http://iphone.childrenslibrary.org/stories/b/s/bsqgnbdvy752vpzyqtnu/20110517-1512047/user_book_20110511-121341_P003_I002_V00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59014" y="4137534"/>
            <a:ext cx="2911568" cy="217457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5959869" y="4174458"/>
            <a:ext cx="1390124" cy="369332"/>
          </a:xfrm>
          <a:prstGeom prst="rect">
            <a:avLst/>
          </a:prstGeom>
        </p:spPr>
        <p:txBody>
          <a:bodyPr wrap="none">
            <a:spAutoFit/>
          </a:bodyPr>
          <a:lstStyle/>
          <a:p>
            <a:r>
              <a:rPr lang="en-US" b="1" dirty="0">
                <a:solidFill>
                  <a:srgbClr val="C0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Audio Recordings</a:t>
            </a:r>
            <a:endParaRPr lang="en-US" dirty="0"/>
          </a:p>
        </p:txBody>
      </p:sp>
    </p:spTree>
    <p:extLst>
      <p:ext uri="{BB962C8B-B14F-4D97-AF65-F5344CB8AC3E}">
        <p14:creationId xmlns:p14="http://schemas.microsoft.com/office/powerpoint/2010/main" xmlns="" val="280916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471" y="119466"/>
            <a:ext cx="10515600" cy="808582"/>
          </a:xfrm>
        </p:spPr>
        <p:txBody>
          <a:bodyPr/>
          <a:lstStyle/>
          <a:p>
            <a:r>
              <a:rPr lang="en-US" b="1" dirty="0" smtClean="0">
                <a:solidFill>
                  <a:srgbClr val="FF0000"/>
                </a:solidFill>
                <a:latin typeface="Please write me a song" panose="02000603000000000000" pitchFamily="2" charset="0"/>
                <a:ea typeface="Please write me a song" panose="02000603000000000000" pitchFamily="2" charset="0"/>
              </a:rPr>
              <a:t>The Flow of Today’s Session</a:t>
            </a:r>
            <a:endParaRPr lang="en-US" b="1" dirty="0">
              <a:solidFill>
                <a:srgbClr val="FF0000"/>
              </a:solidFill>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064525"/>
            <a:ext cx="10515600" cy="5663821"/>
          </a:xfrm>
        </p:spPr>
        <p:txBody>
          <a:bodyPr>
            <a:normAutofit fontScale="25000" lnSpcReduction="20000"/>
          </a:bodyPr>
          <a:lstStyle/>
          <a:p>
            <a:pPr marL="0" indent="0" algn="ctr">
              <a:buNone/>
            </a:pPr>
            <a:r>
              <a:rPr lang="en-US" sz="11200" dirty="0" smtClean="0">
                <a:latin typeface="Please write me a song" panose="02000603000000000000" pitchFamily="2" charset="0"/>
                <a:ea typeface="Please write me a song" panose="02000603000000000000" pitchFamily="2" charset="0"/>
              </a:rPr>
              <a:t>Making Learning Visible: What, Why, and How</a:t>
            </a:r>
          </a:p>
          <a:p>
            <a:pPr marL="457200" lvl="1"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Getting (Re)Acquainted with John Hattie and Reggio Emilia</a:t>
            </a:r>
          </a:p>
          <a:p>
            <a:pPr marL="457200" lvl="1" indent="0" algn="ctr">
              <a:buNone/>
            </a:pPr>
            <a:endParaRPr lang="en-US" sz="11200" dirty="0" smtClean="0">
              <a:solidFill>
                <a:srgbClr val="FFFF00"/>
              </a:solidFill>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Documentation as a Catalyst for Learning</a:t>
            </a:r>
          </a:p>
          <a:p>
            <a:pPr marL="457200" lvl="1"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Tools, Practices. Protocols</a:t>
            </a:r>
          </a:p>
          <a:p>
            <a:pPr marL="457200" lvl="1" indent="0" algn="ctr">
              <a:buNone/>
            </a:pPr>
            <a:endParaRPr lang="en-US" sz="11200" dirty="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Participating in a Design Sprint</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Using Design Thinking to Conceptualize or Refine Your own Project</a:t>
            </a:r>
          </a:p>
          <a:p>
            <a:pPr marL="0" indent="0" algn="ctr">
              <a:buNone/>
            </a:pPr>
            <a:endParaRPr lang="en-US" sz="11200" dirty="0" smtClean="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Action Planning</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The Nuts and Bolts</a:t>
            </a:r>
          </a:p>
          <a:p>
            <a:pPr marL="0" indent="0" algn="ctr">
              <a:buNone/>
            </a:pPr>
            <a:endParaRPr lang="en-US" sz="11200" dirty="0" smtClean="0">
              <a:latin typeface="Please write me a song" panose="02000603000000000000" pitchFamily="2" charset="0"/>
              <a:ea typeface="Please write me a song" panose="02000603000000000000" pitchFamily="2" charset="0"/>
            </a:endParaRPr>
          </a:p>
          <a:p>
            <a:pPr marL="0" indent="0" algn="ctr">
              <a:buNone/>
            </a:pPr>
            <a:r>
              <a:rPr lang="en-US" sz="11200" dirty="0" smtClean="0">
                <a:latin typeface="Please write me a song" panose="02000603000000000000" pitchFamily="2" charset="0"/>
                <a:ea typeface="Please write me a song" panose="02000603000000000000" pitchFamily="2" charset="0"/>
              </a:rPr>
              <a:t>Getting Connected</a:t>
            </a:r>
          </a:p>
          <a:p>
            <a:pPr marL="0" indent="0" algn="ctr">
              <a:buNone/>
            </a:pPr>
            <a:r>
              <a:rPr lang="en-US" sz="11200" dirty="0" smtClean="0">
                <a:solidFill>
                  <a:srgbClr val="FFFF00"/>
                </a:solidFill>
                <a:latin typeface="Please write me a song" panose="02000603000000000000" pitchFamily="2" charset="0"/>
                <a:ea typeface="Please write me a song" panose="02000603000000000000" pitchFamily="2" charset="0"/>
              </a:rPr>
              <a:t>Engaging to Learn</a:t>
            </a:r>
          </a:p>
          <a:p>
            <a:pPr marL="457200" lvl="1" indent="0">
              <a:buNone/>
            </a:pPr>
            <a:endParaRPr lang="en-US" sz="3900" dirty="0">
              <a:latin typeface="Please write me a song" panose="02000603000000000000" pitchFamily="2" charset="0"/>
              <a:ea typeface="Please write me a song" panose="02000603000000000000" pitchFamily="2" charset="0"/>
            </a:endParaRPr>
          </a:p>
          <a:p>
            <a:pPr marL="457200" lvl="1" indent="0">
              <a:buNone/>
            </a:pPr>
            <a:endParaRPr lang="en-US" dirty="0" smtClean="0">
              <a:latin typeface="Please write me a song" panose="02000603000000000000" pitchFamily="2" charset="0"/>
              <a:ea typeface="Please write me a song" panose="02000603000000000000" pitchFamily="2" charset="0"/>
            </a:endParaRPr>
          </a:p>
          <a:p>
            <a:pPr marL="457200" lvl="1" indent="0">
              <a:buNone/>
            </a:pPr>
            <a:endParaRPr lang="en-US" dirty="0" smtClean="0">
              <a:latin typeface="Please write me a song" panose="02000603000000000000" pitchFamily="2" charset="0"/>
              <a:ea typeface="Please write me a song" panose="02000603000000000000" pitchFamily="2" charset="0"/>
            </a:endParaRPr>
          </a:p>
          <a:p>
            <a:pPr marL="457200" lvl="1" indent="0">
              <a:buNone/>
            </a:pPr>
            <a:endParaRPr lang="en-US" sz="3200" dirty="0" smtClean="0">
              <a:latin typeface="Please write me a song" panose="02000603000000000000" pitchFamily="2" charset="0"/>
              <a:ea typeface="Please write me a song" panose="02000603000000000000" pitchFamily="2" charset="0"/>
            </a:endParaRPr>
          </a:p>
          <a:p>
            <a:pPr lvl="1">
              <a:buFont typeface="Wingdings" panose="05000000000000000000" pitchFamily="2" charset="2"/>
              <a:buChar char="ü"/>
            </a:pPr>
            <a:endParaRPr lang="en-US" sz="32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3106973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2136" y="2425937"/>
            <a:ext cx="11505063" cy="1325563"/>
          </a:xfrm>
        </p:spPr>
        <p:txBody>
          <a:bodyPr>
            <a:noAutofit/>
          </a:bodyPr>
          <a:lstStyle/>
          <a:p>
            <a:pPr algn="ctr"/>
            <a:r>
              <a:rPr lang="en-US" sz="72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Analyze Protocols </a:t>
            </a:r>
            <a:br>
              <a:rPr lang="en-US" sz="72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br>
            <a:r>
              <a:rPr lang="en-US" sz="54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for Organizing and Interpreting Your Findings </a:t>
            </a:r>
            <a:endParaRPr lang="en-US" sz="54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625521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132" y="2040314"/>
            <a:ext cx="10515600" cy="1325563"/>
          </a:xfrm>
        </p:spPr>
        <p:txBody>
          <a:bodyPr>
            <a:normAutofit/>
          </a:bodyPr>
          <a:lstStyle/>
          <a:p>
            <a:r>
              <a:rPr lang="en-US" sz="5400" b="1" dirty="0" smtClean="0">
                <a:solidFill>
                  <a:srgbClr val="FF0000"/>
                </a:solidFill>
                <a:effectLst>
                  <a:outerShdw blurRad="38100" dist="38100" dir="2700000" algn="tl">
                    <a:srgbClr val="000000">
                      <a:alpha val="43137"/>
                    </a:srgbClr>
                  </a:outerShdw>
                </a:effectLst>
              </a:rPr>
              <a:t>Theorize</a:t>
            </a:r>
            <a:endParaRPr lang="en-US" sz="5400" b="1" dirty="0">
              <a:solidFill>
                <a:srgbClr val="FF0000"/>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93828" y="324987"/>
            <a:ext cx="7819030" cy="5864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032697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552" y="2698892"/>
            <a:ext cx="10515600" cy="1325563"/>
          </a:xfrm>
        </p:spPr>
        <p:txBody>
          <a:bodyPr>
            <a:normAutofit/>
          </a:bodyPr>
          <a:lstStyle/>
          <a:p>
            <a:pPr algn="ctr"/>
            <a:r>
              <a:rPr lang="en-US" sz="7200" b="1" dirty="0" smtClean="0">
                <a:solidFill>
                  <a:srgbClr val="FFFF00"/>
                </a:solidFill>
                <a:latin typeface="Please write me a song" panose="02000603000000000000" pitchFamily="2" charset="0"/>
                <a:ea typeface="Please write me a song" panose="02000603000000000000" pitchFamily="2" charset="0"/>
              </a:rPr>
              <a:t>Action Planning</a:t>
            </a:r>
            <a:endParaRPr lang="en-US" sz="7200" b="1" dirty="0">
              <a:solidFill>
                <a:srgbClr val="FFFF00"/>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3351520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prstDash val="lgDashDot"/>
          </a:ln>
          <a:effectLst>
            <a:glow rad="63500">
              <a:schemeClr val="accent4">
                <a:satMod val="175000"/>
                <a:alpha val="40000"/>
              </a:schemeClr>
            </a:glow>
          </a:effectLst>
        </p:spPr>
        <p:txBody>
          <a:bodyPr>
            <a:normAutofit/>
          </a:bodyPr>
          <a:lstStyle/>
          <a:p>
            <a:pPr algn="ctr"/>
            <a:r>
              <a:rPr lang="en-US" sz="7200" dirty="0" smtClean="0">
                <a:solidFill>
                  <a:srgbClr val="FFFF00"/>
                </a:solidFill>
                <a:latin typeface="Please write me a song" panose="02000603000000000000" pitchFamily="2" charset="0"/>
                <a:ea typeface="Please write me a song" panose="02000603000000000000" pitchFamily="2" charset="0"/>
              </a:rPr>
              <a:t>End of Session Reflection</a:t>
            </a:r>
            <a:r>
              <a:rPr lang="en-US" sz="7200" dirty="0" smtClean="0">
                <a:latin typeface="Please write me a song" panose="02000603000000000000" pitchFamily="2" charset="0"/>
                <a:ea typeface="Please write me a song" panose="02000603000000000000" pitchFamily="2" charset="0"/>
              </a:rPr>
              <a:t>:</a:t>
            </a:r>
            <a:endParaRPr lang="en-US" sz="7200" dirty="0">
              <a:latin typeface="Please write me a song" panose="02000603000000000000" pitchFamily="2" charset="0"/>
              <a:ea typeface="Please write me a song" panose="02000603000000000000" pitchFamily="2" charset="0"/>
            </a:endParaRPr>
          </a:p>
        </p:txBody>
      </p:sp>
      <p:sp>
        <p:nvSpPr>
          <p:cNvPr id="3" name="TextBox 2"/>
          <p:cNvSpPr txBox="1"/>
          <p:nvPr/>
        </p:nvSpPr>
        <p:spPr>
          <a:xfrm>
            <a:off x="327546" y="2115403"/>
            <a:ext cx="11668836" cy="4401205"/>
          </a:xfrm>
          <a:prstGeom prst="rect">
            <a:avLst/>
          </a:prstGeom>
          <a:noFill/>
        </p:spPr>
        <p:txBody>
          <a:bodyPr wrap="square" rtlCol="0">
            <a:spAutoFit/>
          </a:bodyPr>
          <a:lstStyle/>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How do you distinguish visible learning from knowledge, skills, and thinking?</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What are some of the most important moves that you believe learners make?</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How could you support learners in making some of these moves visible? </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How could learning be documented?</a:t>
            </a:r>
          </a:p>
          <a:p>
            <a:pPr marL="342900" indent="-342900">
              <a:buAutoNum type="arabicPeriod"/>
            </a:pPr>
            <a:endParaRPr lang="en-US" sz="2800" dirty="0">
              <a:latin typeface="Please write me a song" panose="02000603000000000000" pitchFamily="2" charset="0"/>
              <a:ea typeface="Please write me a song" panose="02000603000000000000" pitchFamily="2" charset="0"/>
            </a:endParaRPr>
          </a:p>
          <a:p>
            <a:pPr marL="342900" indent="-342900">
              <a:buAutoNum type="arabicPeriod"/>
            </a:pPr>
            <a:r>
              <a:rPr lang="en-US" sz="2800" dirty="0" smtClean="0">
                <a:latin typeface="Please write me a song" panose="02000603000000000000" pitchFamily="2" charset="0"/>
                <a:ea typeface="Please write me a song" panose="02000603000000000000" pitchFamily="2" charset="0"/>
              </a:rPr>
              <a:t>Which habits, protocols, processes, tools, or interventions from today’s session will help you help learners best?</a:t>
            </a:r>
            <a:endParaRPr lang="en-US" sz="28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2433630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0344"/>
          </a:xfrm>
          <a:ln>
            <a:solidFill>
              <a:schemeClr val="tx1"/>
            </a:solidFill>
            <a:prstDash val="lgDashDot"/>
          </a:ln>
          <a:effectLst>
            <a:glow rad="63500">
              <a:schemeClr val="accent4">
                <a:satMod val="175000"/>
                <a:alpha val="40000"/>
              </a:schemeClr>
            </a:glow>
          </a:effectLst>
        </p:spPr>
        <p:txBody>
          <a:bodyPr>
            <a:normAutofit fontScale="90000"/>
          </a:bodyPr>
          <a:lstStyle/>
          <a:p>
            <a:r>
              <a:rPr lang="en-US" sz="4800" b="1"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By the time you leave today, you will:</a:t>
            </a:r>
            <a:endParaRPr lang="en-US" sz="48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3" name="Content Placeholder 2"/>
          <p:cNvSpPr>
            <a:spLocks noGrp="1"/>
          </p:cNvSpPr>
          <p:nvPr>
            <p:ph idx="1"/>
          </p:nvPr>
        </p:nvSpPr>
        <p:spPr>
          <a:xfrm>
            <a:off x="838200" y="1235125"/>
            <a:ext cx="10953466" cy="5595581"/>
          </a:xfrm>
          <a:ln>
            <a:noFill/>
            <a:prstDash val="dashDot"/>
          </a:ln>
        </p:spPr>
        <p:txBody>
          <a:bodyPr>
            <a:normAutofit fontScale="47500" lnSpcReduction="20000"/>
          </a:bodyPr>
          <a:lstStyle/>
          <a:p>
            <a:r>
              <a:rPr lang="en-US" sz="3800" dirty="0" smtClean="0">
                <a:latin typeface="Please write me a song" panose="02000603000000000000" pitchFamily="2" charset="0"/>
                <a:ea typeface="Please write me a song" panose="02000603000000000000" pitchFamily="2" charset="0"/>
              </a:rPr>
              <a:t>Define visible learning..</a:t>
            </a:r>
          </a:p>
          <a:p>
            <a:pPr marL="0" indent="0">
              <a:buNone/>
            </a:pPr>
            <a:endParaRPr lang="en-US" sz="3800" dirty="0" smtClean="0">
              <a:latin typeface="Please write me a song" panose="02000603000000000000" pitchFamily="2" charset="0"/>
              <a:ea typeface="Please write me a song" panose="02000603000000000000" pitchFamily="2" charset="0"/>
            </a:endParaRPr>
          </a:p>
          <a:p>
            <a:r>
              <a:rPr lang="en-US" sz="3800" dirty="0">
                <a:latin typeface="Please write me a song" panose="02000603000000000000" pitchFamily="2" charset="0"/>
                <a:ea typeface="Please write me a song" panose="02000603000000000000" pitchFamily="2" charset="0"/>
              </a:rPr>
              <a:t>D</a:t>
            </a:r>
            <a:r>
              <a:rPr lang="en-US" sz="3800" dirty="0" smtClean="0">
                <a:latin typeface="Please write me a song" panose="02000603000000000000" pitchFamily="2" charset="0"/>
                <a:ea typeface="Please write me a song" panose="02000603000000000000" pitchFamily="2" charset="0"/>
              </a:rPr>
              <a:t>escribe the role of the teacher and the student in the process..</a:t>
            </a:r>
          </a:p>
          <a:p>
            <a:pPr marL="0" indent="0">
              <a:buNone/>
            </a:pPr>
            <a:endParaRPr lang="en-US" sz="3800" dirty="0" smtClean="0">
              <a:latin typeface="Please write me a song" panose="02000603000000000000" pitchFamily="2" charset="0"/>
              <a:ea typeface="Please write me a song" panose="02000603000000000000" pitchFamily="2" charset="0"/>
            </a:endParaRPr>
          </a:p>
          <a:p>
            <a:r>
              <a:rPr lang="en-US" sz="3800" dirty="0" smtClean="0">
                <a:latin typeface="Please write me a song" panose="02000603000000000000" pitchFamily="2" charset="0"/>
                <a:ea typeface="Please write me a song" panose="02000603000000000000" pitchFamily="2" charset="0"/>
              </a:rPr>
              <a:t>Identify how visible learning might serve you and your specific students.</a:t>
            </a:r>
          </a:p>
          <a:p>
            <a:pPr marL="0" indent="0">
              <a:buNone/>
            </a:pPr>
            <a:endParaRPr lang="en-US" sz="3800" dirty="0" smtClean="0">
              <a:latin typeface="Please write me a song" panose="02000603000000000000" pitchFamily="2" charset="0"/>
              <a:ea typeface="Please write me a song" panose="02000603000000000000" pitchFamily="2" charset="0"/>
            </a:endParaRPr>
          </a:p>
          <a:p>
            <a:r>
              <a:rPr lang="en-US" sz="3800" dirty="0" smtClean="0">
                <a:latin typeface="Please write me a song" panose="02000603000000000000" pitchFamily="2" charset="0"/>
                <a:ea typeface="Please write me a song" panose="02000603000000000000" pitchFamily="2" charset="0"/>
              </a:rPr>
              <a:t>Determine the usefulness and timing of questioning in your visible learning process.</a:t>
            </a:r>
          </a:p>
          <a:p>
            <a:pPr marL="0" indent="0">
              <a:buNone/>
            </a:pPr>
            <a:endParaRPr lang="en-US" sz="3800" dirty="0" smtClean="0">
              <a:latin typeface="Please write me a song" panose="02000603000000000000" pitchFamily="2" charset="0"/>
              <a:ea typeface="Please write me a song" panose="02000603000000000000" pitchFamily="2" charset="0"/>
            </a:endParaRPr>
          </a:p>
          <a:p>
            <a:pPr lvl="0"/>
            <a:r>
              <a:rPr lang="en-US" sz="3800" dirty="0">
                <a:latin typeface="Please write me a song" panose="02000603000000000000" pitchFamily="2" charset="0"/>
                <a:ea typeface="Please write me a song" panose="02000603000000000000" pitchFamily="2" charset="0"/>
              </a:rPr>
              <a:t>Assess the alignment between the question or topic under investigation, our approaches for making learning visible, and our documentation practices.</a:t>
            </a:r>
          </a:p>
          <a:p>
            <a:pPr marL="0" indent="0">
              <a:buNone/>
            </a:pPr>
            <a:endParaRPr lang="en-US" sz="3800" dirty="0">
              <a:latin typeface="Please write me a song" panose="02000603000000000000" pitchFamily="2" charset="0"/>
              <a:ea typeface="Please write me a song" panose="02000603000000000000" pitchFamily="2" charset="0"/>
            </a:endParaRPr>
          </a:p>
          <a:p>
            <a:pPr lvl="0"/>
            <a:r>
              <a:rPr lang="en-US" sz="3800" dirty="0">
                <a:latin typeface="Please write me a song" panose="02000603000000000000" pitchFamily="2" charset="0"/>
                <a:ea typeface="Please write me a song" panose="02000603000000000000" pitchFamily="2" charset="0"/>
              </a:rPr>
              <a:t>Approach data analysis effectively by using tested protocols. </a:t>
            </a:r>
            <a:endParaRPr lang="en-US" sz="3800" dirty="0" smtClean="0">
              <a:latin typeface="Please write me a song" panose="02000603000000000000" pitchFamily="2" charset="0"/>
              <a:ea typeface="Please write me a song" panose="02000603000000000000" pitchFamily="2" charset="0"/>
            </a:endParaRPr>
          </a:p>
          <a:p>
            <a:endParaRPr lang="en-US" sz="3800" dirty="0">
              <a:latin typeface="Please write me a song" panose="02000603000000000000" pitchFamily="2" charset="0"/>
              <a:ea typeface="Please write me a song" panose="02000603000000000000" pitchFamily="2" charset="0"/>
            </a:endParaRPr>
          </a:p>
          <a:p>
            <a:r>
              <a:rPr lang="en-US" sz="3800" dirty="0" smtClean="0">
                <a:latin typeface="Please write me a song" panose="02000603000000000000" pitchFamily="2" charset="0"/>
                <a:ea typeface="Please write me a song" panose="02000603000000000000" pitchFamily="2" charset="0"/>
              </a:rPr>
              <a:t>Define an initial goal and sketch an action plan for approaching visible learning in your own work. This plan will articulate your emerging thoughts regarding:</a:t>
            </a:r>
          </a:p>
          <a:p>
            <a:pPr lvl="1"/>
            <a:r>
              <a:rPr lang="en-US" sz="3800" dirty="0" smtClean="0">
                <a:latin typeface="Please write me a song" panose="02000603000000000000" pitchFamily="2" charset="0"/>
                <a:ea typeface="Please write me a song" panose="02000603000000000000" pitchFamily="2" charset="0"/>
              </a:rPr>
              <a:t>An outcome</a:t>
            </a:r>
          </a:p>
          <a:p>
            <a:pPr lvl="1"/>
            <a:r>
              <a:rPr lang="en-US" sz="3800" dirty="0" smtClean="0">
                <a:latin typeface="Please write me a song" panose="02000603000000000000" pitchFamily="2" charset="0"/>
                <a:ea typeface="Please write me a song" panose="02000603000000000000" pitchFamily="2" charset="0"/>
              </a:rPr>
              <a:t>Clearly defined roles</a:t>
            </a:r>
          </a:p>
          <a:p>
            <a:pPr lvl="1"/>
            <a:r>
              <a:rPr lang="en-US" sz="3800" dirty="0" smtClean="0">
                <a:latin typeface="Please write me a song" panose="02000603000000000000" pitchFamily="2" charset="0"/>
                <a:ea typeface="Please write me a song" panose="02000603000000000000" pitchFamily="2" charset="0"/>
              </a:rPr>
              <a:t>Activities and a timetable</a:t>
            </a:r>
          </a:p>
          <a:p>
            <a:pPr lvl="1"/>
            <a:r>
              <a:rPr lang="en-US" sz="3800" dirty="0" smtClean="0">
                <a:latin typeface="Please write me a song" panose="02000603000000000000" pitchFamily="2" charset="0"/>
                <a:ea typeface="Please write me a song" panose="02000603000000000000" pitchFamily="2" charset="0"/>
              </a:rPr>
              <a:t>Habits, tools, practices, and protocols  </a:t>
            </a:r>
          </a:p>
          <a:p>
            <a:endParaRPr lang="en-US" dirty="0" smtClean="0">
              <a:latin typeface="Please write me a song" panose="02000603000000000000" pitchFamily="2" charset="0"/>
              <a:ea typeface="Please write me a song" panose="02000603000000000000" pitchFamily="2" charset="0"/>
            </a:endParaRPr>
          </a:p>
          <a:p>
            <a:pPr marL="0" indent="0">
              <a:buNone/>
            </a:pPr>
            <a:endParaRPr lang="en-US" dirty="0" smtClean="0">
              <a:latin typeface="Please write me a song" panose="02000603000000000000" pitchFamily="2" charset="0"/>
              <a:ea typeface="Please write me a song" panose="02000603000000000000" pitchFamily="2" charset="0"/>
            </a:endParaRPr>
          </a:p>
          <a:p>
            <a:pPr marL="0" indent="0">
              <a:buNone/>
            </a:pPr>
            <a:endParaRPr lang="en-US" dirty="0" smtClean="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1072633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02839" y="266130"/>
            <a:ext cx="8507107" cy="6380330"/>
          </a:xfrm>
          <a:prstGeom prst="rect">
            <a:avLst/>
          </a:prstGeom>
          <a:ln>
            <a:noFill/>
          </a:ln>
          <a:effectLst>
            <a:softEdge rad="112500"/>
          </a:effectLst>
        </p:spPr>
      </p:pic>
      <p:sp>
        <p:nvSpPr>
          <p:cNvPr id="2" name="Title 1"/>
          <p:cNvSpPr>
            <a:spLocks noGrp="1"/>
          </p:cNvSpPr>
          <p:nvPr>
            <p:ph type="title"/>
          </p:nvPr>
        </p:nvSpPr>
        <p:spPr>
          <a:xfrm>
            <a:off x="3698543" y="421398"/>
            <a:ext cx="8024884" cy="968991"/>
          </a:xfrm>
        </p:spPr>
        <p:txBody>
          <a:bodyPr>
            <a:noAutofit/>
          </a:bodyPr>
          <a:lstStyle/>
          <a:p>
            <a:pPr algn="ctr"/>
            <a:r>
              <a:rPr lang="en-US" sz="6600" b="1" dirty="0" smtClean="0">
                <a:solidFill>
                  <a:schemeClr val="accent1">
                    <a:lumMod val="50000"/>
                  </a:schemeClr>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It all started with </a:t>
            </a:r>
            <a:r>
              <a:rPr lang="en-US" sz="6600" b="1" dirty="0" smtClean="0">
                <a:solidFill>
                  <a:srgbClr val="FFC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Mary.</a:t>
            </a:r>
            <a:endParaRPr lang="en-US" sz="6600" b="1" dirty="0">
              <a:solidFill>
                <a:srgbClr val="FFC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3080" y="3640587"/>
            <a:ext cx="2734038" cy="20505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xmlns="">
                  <a14:imgLayer r:embed="rId5">
                    <a14:imgEffect>
                      <a14:colorTemperature colorTemp="4700"/>
                    </a14:imgEffect>
                  </a14:imgLayer>
                </a14:imgProps>
              </a:ext>
              <a:ext uri="{28A0092B-C50C-407E-A947-70E740481C1C}">
                <a14:useLocalDpi xmlns:a14="http://schemas.microsoft.com/office/drawing/2010/main" xmlns="" val="0"/>
              </a:ext>
            </a:extLst>
          </a:blip>
          <a:stretch>
            <a:fillRect/>
          </a:stretch>
        </p:blipFill>
        <p:spPr>
          <a:xfrm rot="20052668">
            <a:off x="1399942" y="1223877"/>
            <a:ext cx="4337886" cy="2834084"/>
          </a:xfrm>
          <a:prstGeom prst="rect">
            <a:avLst/>
          </a:prstGeom>
        </p:spPr>
      </p:pic>
    </p:spTree>
    <p:extLst>
      <p:ext uri="{BB962C8B-B14F-4D97-AF65-F5344CB8AC3E}">
        <p14:creationId xmlns:p14="http://schemas.microsoft.com/office/powerpoint/2010/main" xmlns="" val="3973881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201004" y="269591"/>
            <a:ext cx="10414710" cy="6335926"/>
          </a:xfrm>
          <a:prstGeom prst="rect">
            <a:avLst/>
          </a:prstGeom>
          <a:ln>
            <a:noFill/>
          </a:ln>
          <a:effectLst>
            <a:softEdge rad="112500"/>
          </a:effectLst>
        </p:spPr>
      </p:pic>
      <p:sp>
        <p:nvSpPr>
          <p:cNvPr id="3" name="TextBox 2"/>
          <p:cNvSpPr txBox="1"/>
          <p:nvPr/>
        </p:nvSpPr>
        <p:spPr>
          <a:xfrm>
            <a:off x="1366308" y="818868"/>
            <a:ext cx="6564574" cy="769441"/>
          </a:xfrm>
          <a:prstGeom prst="rect">
            <a:avLst/>
          </a:prstGeom>
          <a:noFill/>
        </p:spPr>
        <p:txBody>
          <a:bodyPr wrap="square" rtlCol="0">
            <a:spAutoFit/>
          </a:bodyPr>
          <a:lstStyle/>
          <a:p>
            <a:r>
              <a:rPr lang="en-US" sz="4400" b="1" dirty="0" smtClean="0">
                <a:solidFill>
                  <a:schemeClr val="accent2">
                    <a:lumMod val="60000"/>
                    <a:lumOff val="40000"/>
                  </a:schemeClr>
                </a:solidFill>
                <a:latin typeface="Please write me a song" panose="02000603000000000000" pitchFamily="2" charset="0"/>
                <a:ea typeface="Please write me a song" panose="02000603000000000000" pitchFamily="2" charset="0"/>
              </a:rPr>
              <a:t>And then, there was Michele….</a:t>
            </a:r>
            <a:endParaRPr lang="en-US" sz="4400" b="1" dirty="0">
              <a:solidFill>
                <a:schemeClr val="accent2">
                  <a:lumMod val="60000"/>
                  <a:lumOff val="40000"/>
                </a:schemeClr>
              </a:solidFill>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3937717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9788" y="457200"/>
            <a:ext cx="3932237" cy="1248770"/>
          </a:xfrm>
        </p:spPr>
        <p:txBody>
          <a:bodyPr>
            <a:normAutofit/>
          </a:bodyPr>
          <a:lstStyle/>
          <a:p>
            <a:pPr algn="ctr"/>
            <a:r>
              <a:rPr lang="en-US" sz="6000" dirty="0" smtClean="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JOHN HATTIE</a:t>
            </a:r>
            <a:endParaRPr lang="en-US" sz="6000"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endParaRPr>
          </a:p>
        </p:txBody>
      </p:sp>
      <p:sp>
        <p:nvSpPr>
          <p:cNvPr id="7" name="Text Placeholder 6"/>
          <p:cNvSpPr>
            <a:spLocks noGrp="1"/>
          </p:cNvSpPr>
          <p:nvPr>
            <p:ph type="body" sz="half" idx="2"/>
          </p:nvPr>
        </p:nvSpPr>
        <p:spPr/>
        <p:txBody>
          <a:bodyPr>
            <a:normAutofit/>
          </a:bodyPr>
          <a:lstStyle/>
          <a:p>
            <a:r>
              <a:rPr lang="en-US" sz="2800" dirty="0" smtClean="0">
                <a:latin typeface="Please write me a song" panose="02000603000000000000" pitchFamily="2" charset="0"/>
                <a:ea typeface="Please write me a song" panose="02000603000000000000" pitchFamily="2" charset="0"/>
              </a:rPr>
              <a:t>Undertook the </a:t>
            </a:r>
            <a:r>
              <a:rPr lang="en-US" sz="2800" dirty="0">
                <a:latin typeface="Please write me a song" panose="02000603000000000000" pitchFamily="2" charset="0"/>
                <a:ea typeface="Please write me a song" panose="02000603000000000000" pitchFamily="2" charset="0"/>
              </a:rPr>
              <a:t>largest ever meta-analysis of quantitative measures of the effect of different factors on educational </a:t>
            </a:r>
            <a:r>
              <a:rPr lang="en-US" sz="2800" dirty="0" smtClean="0">
                <a:latin typeface="Please write me a song" panose="02000603000000000000" pitchFamily="2" charset="0"/>
                <a:ea typeface="Please write me a song" panose="02000603000000000000" pitchFamily="2" charset="0"/>
              </a:rPr>
              <a:t>outcomes.</a:t>
            </a:r>
            <a:endParaRPr lang="en-US" sz="2800" baseline="30000" dirty="0">
              <a:latin typeface="Please write me a song" panose="02000603000000000000" pitchFamily="2" charset="0"/>
              <a:ea typeface="Please write me a song" panose="02000603000000000000" pitchFamily="2" charset="0"/>
            </a:endParaRPr>
          </a:p>
          <a:p>
            <a:endParaRPr lang="en-US" sz="2800" dirty="0" smtClean="0">
              <a:latin typeface="Please write me a song" panose="02000603000000000000" pitchFamily="2" charset="0"/>
              <a:ea typeface="Please write me a song" panose="02000603000000000000" pitchFamily="2" charset="0"/>
            </a:endParaRPr>
          </a:p>
          <a:p>
            <a:r>
              <a:rPr lang="en-US" sz="2800" dirty="0" smtClean="0">
                <a:latin typeface="Please write me a song" panose="02000603000000000000" pitchFamily="2" charset="0"/>
                <a:ea typeface="Please write me a song" panose="02000603000000000000" pitchFamily="2" charset="0"/>
              </a:rPr>
              <a:t>His </a:t>
            </a:r>
            <a:r>
              <a:rPr lang="en-US" sz="2800" dirty="0">
                <a:latin typeface="Please write me a song" panose="02000603000000000000" pitchFamily="2" charset="0"/>
                <a:ea typeface="Please write me a song" panose="02000603000000000000" pitchFamily="2" charset="0"/>
              </a:rPr>
              <a:t>book, </a:t>
            </a:r>
            <a:r>
              <a:rPr lang="en-US" sz="2800" b="1" dirty="0">
                <a:solidFill>
                  <a:srgbClr val="FFFF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Visible Learning</a:t>
            </a:r>
            <a:r>
              <a:rPr lang="en-US" sz="2800" dirty="0">
                <a:latin typeface="Please write me a song" panose="02000603000000000000" pitchFamily="2" charset="0"/>
                <a:ea typeface="Please write me a song" panose="02000603000000000000" pitchFamily="2" charset="0"/>
              </a:rPr>
              <a:t>, is the result of this study.</a:t>
            </a:r>
          </a:p>
        </p:txBody>
      </p:sp>
      <p:pic>
        <p:nvPicPr>
          <p:cNvPr id="1026" name="Picture 2" descr="visible-learning-meta-study-by-john-hattie-book-cove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95834" y="160037"/>
            <a:ext cx="4558352" cy="64504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961390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4414600" cy="1600200"/>
          </a:xfrm>
        </p:spPr>
        <p:txBody>
          <a:bodyPr/>
          <a:lstStyle/>
          <a:p>
            <a:r>
              <a:rPr lang="en-US"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t>Position Yourself as a Leaner:</a:t>
            </a:r>
            <a:br>
              <a:rPr lang="en-US" b="1" dirty="0">
                <a:solidFill>
                  <a:srgbClr val="FF0000"/>
                </a:solidFill>
                <a:effectLst>
                  <a:outerShdw blurRad="38100" dist="38100" dir="2700000" algn="tl">
                    <a:srgbClr val="000000">
                      <a:alpha val="43137"/>
                    </a:srgbClr>
                  </a:outerShdw>
                </a:effectLst>
                <a:latin typeface="Please write me a song" panose="02000603000000000000" pitchFamily="2" charset="0"/>
                <a:ea typeface="Please write me a song" panose="02000603000000000000" pitchFamily="2" charset="0"/>
              </a:rPr>
            </a:br>
            <a:endParaRPr lang="en-US" dirty="0"/>
          </a:p>
        </p:txBody>
      </p:sp>
      <p:sp>
        <p:nvSpPr>
          <p:cNvPr id="4" name="Text Placeholder 3"/>
          <p:cNvSpPr>
            <a:spLocks noGrp="1"/>
          </p:cNvSpPr>
          <p:nvPr>
            <p:ph type="body" sz="half" idx="2"/>
          </p:nvPr>
        </p:nvSpPr>
        <p:spPr>
          <a:xfrm>
            <a:off x="839788" y="2057400"/>
            <a:ext cx="4073406" cy="3811588"/>
          </a:xfrm>
        </p:spPr>
        <p:txBody>
          <a:bodyPr/>
          <a:lstStyle/>
          <a:p>
            <a:pPr algn="ctr"/>
            <a:r>
              <a:rPr lang="en-US" sz="2400" dirty="0">
                <a:latin typeface="Please write me a song" panose="02000603000000000000" pitchFamily="2" charset="0"/>
                <a:ea typeface="Please write me a song" panose="02000603000000000000" pitchFamily="2" charset="0"/>
              </a:rPr>
              <a:t>“The remarkable feature of the evidence is that the </a:t>
            </a:r>
            <a:r>
              <a:rPr lang="en-US" sz="2400" dirty="0" smtClean="0">
                <a:latin typeface="Please write me a song" panose="02000603000000000000" pitchFamily="2" charset="0"/>
                <a:ea typeface="Please write me a song" panose="02000603000000000000" pitchFamily="2" charset="0"/>
              </a:rPr>
              <a:t>greatest </a:t>
            </a:r>
            <a:r>
              <a:rPr lang="en-US" sz="2400" dirty="0">
                <a:latin typeface="Please write me a song" panose="02000603000000000000" pitchFamily="2" charset="0"/>
                <a:ea typeface="Please write me a song" panose="02000603000000000000" pitchFamily="2" charset="0"/>
              </a:rPr>
              <a:t>effects on student learning occur when </a:t>
            </a:r>
            <a:r>
              <a:rPr lang="en-US" sz="2400" dirty="0" smtClean="0">
                <a:latin typeface="Please write me a song" panose="02000603000000000000" pitchFamily="2" charset="0"/>
                <a:ea typeface="Please write me a song" panose="02000603000000000000" pitchFamily="2" charset="0"/>
              </a:rPr>
              <a:t>teachers </a:t>
            </a:r>
            <a:r>
              <a:rPr lang="en-US" sz="2400" dirty="0">
                <a:latin typeface="Please write me a song" panose="02000603000000000000" pitchFamily="2" charset="0"/>
                <a:ea typeface="Please write me a song" panose="02000603000000000000" pitchFamily="2" charset="0"/>
              </a:rPr>
              <a:t>become learners of their own teaching, and </a:t>
            </a:r>
            <a:r>
              <a:rPr lang="en-US" sz="2400" dirty="0" smtClean="0">
                <a:latin typeface="Please write me a song" panose="02000603000000000000" pitchFamily="2" charset="0"/>
                <a:ea typeface="Please write me a song" panose="02000603000000000000" pitchFamily="2" charset="0"/>
              </a:rPr>
              <a:t>when </a:t>
            </a:r>
            <a:r>
              <a:rPr lang="en-US" sz="2400" dirty="0">
                <a:latin typeface="Please write me a song" panose="02000603000000000000" pitchFamily="2" charset="0"/>
                <a:ea typeface="Please write me a song" panose="02000603000000000000" pitchFamily="2" charset="0"/>
              </a:rPr>
              <a:t>students become their own </a:t>
            </a:r>
            <a:r>
              <a:rPr lang="en-US" sz="2400" dirty="0" smtClean="0">
                <a:latin typeface="Please write me a song" panose="02000603000000000000" pitchFamily="2" charset="0"/>
                <a:ea typeface="Please write me a song" panose="02000603000000000000" pitchFamily="2" charset="0"/>
              </a:rPr>
              <a:t>teachers.”</a:t>
            </a:r>
          </a:p>
          <a:p>
            <a:pPr algn="ctr"/>
            <a:endParaRPr lang="en-US" sz="2400" dirty="0" smtClean="0">
              <a:latin typeface="Please write me a song" panose="02000603000000000000" pitchFamily="2" charset="0"/>
              <a:ea typeface="Please write me a song" panose="02000603000000000000" pitchFamily="2" charset="0"/>
            </a:endParaRPr>
          </a:p>
          <a:p>
            <a:pPr algn="ctr"/>
            <a:r>
              <a:rPr lang="en-US" sz="2400" dirty="0" smtClean="0">
                <a:latin typeface="Please write me a song" panose="02000603000000000000" pitchFamily="2" charset="0"/>
                <a:ea typeface="Please write me a song" panose="02000603000000000000" pitchFamily="2" charset="0"/>
              </a:rPr>
              <a:t>--John Hattie</a:t>
            </a:r>
            <a:endParaRPr lang="en-US" sz="2400" dirty="0">
              <a:latin typeface="Please write me a song" panose="02000603000000000000" pitchFamily="2" charset="0"/>
              <a:ea typeface="Please write me a song" panose="02000603000000000000" pitchFamily="2" charset="0"/>
            </a:endParaRPr>
          </a:p>
          <a:p>
            <a:pPr algn="ctr"/>
            <a:endParaRPr lang="en-US" dirty="0"/>
          </a:p>
        </p:txBody>
      </p:sp>
      <p:sp>
        <p:nvSpPr>
          <p:cNvPr id="5" name="TextBox 4"/>
          <p:cNvSpPr txBox="1"/>
          <p:nvPr/>
        </p:nvSpPr>
        <p:spPr>
          <a:xfrm>
            <a:off x="5254388" y="359788"/>
            <a:ext cx="6196084" cy="5509200"/>
          </a:xfrm>
          <a:prstGeom prst="rect">
            <a:avLst/>
          </a:prstGeom>
          <a:noFill/>
        </p:spPr>
        <p:txBody>
          <a:bodyPr wrap="square" rtlCol="0">
            <a:spAutoFit/>
          </a:bodyPr>
          <a:lstStyle/>
          <a:p>
            <a:endParaRPr lang="en-US" sz="3200" dirty="0" smtClean="0">
              <a:solidFill>
                <a:srgbClr val="FFFF00"/>
              </a:solidFill>
              <a:latin typeface="Please write me a song" panose="02000603000000000000" pitchFamily="2" charset="0"/>
              <a:ea typeface="Please write me a song" panose="02000603000000000000" pitchFamily="2" charset="0"/>
            </a:endParaRP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Goal Set</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Engage in deliberate practice intended to achieve goal</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Make learning visible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Document</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Seek feedback from your students</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Display</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Analyze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Theorize</a:t>
            </a:r>
          </a:p>
          <a:p>
            <a:pPr marL="285750" indent="-285750">
              <a:buFont typeface="Arial" panose="020B0604020202020204" pitchFamily="34" charset="0"/>
              <a:buChar char="•"/>
            </a:pPr>
            <a:r>
              <a:rPr lang="en-US" sz="3200" dirty="0" smtClean="0">
                <a:solidFill>
                  <a:srgbClr val="FFFF00"/>
                </a:solidFill>
                <a:latin typeface="Please write me a song" panose="02000603000000000000" pitchFamily="2" charset="0"/>
                <a:ea typeface="Please write me a song" panose="02000603000000000000" pitchFamily="2" charset="0"/>
              </a:rPr>
              <a:t>Refine your questions and your goals</a:t>
            </a:r>
          </a:p>
        </p:txBody>
      </p:sp>
    </p:spTree>
    <p:extLst>
      <p:ext uri="{BB962C8B-B14F-4D97-AF65-F5344CB8AC3E}">
        <p14:creationId xmlns:p14="http://schemas.microsoft.com/office/powerpoint/2010/main" xmlns="" val="1298047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38200" y="242295"/>
            <a:ext cx="10515600" cy="1325563"/>
          </a:xfrm>
        </p:spPr>
        <p:txBody>
          <a:bodyPr>
            <a:normAutofit/>
          </a:bodyPr>
          <a:lstStyle/>
          <a:p>
            <a:pPr algn="ctr"/>
            <a:r>
              <a:rPr lang="en-US" sz="6600" b="1" dirty="0" smtClean="0">
                <a:solidFill>
                  <a:srgbClr val="FFFF00"/>
                </a:solidFill>
                <a:latin typeface="Please write me a song" panose="02000603000000000000" pitchFamily="2" charset="0"/>
                <a:ea typeface="Please write me a song" panose="02000603000000000000" pitchFamily="2" charset="0"/>
              </a:rPr>
              <a:t>Characterizing the Passionate Teacher</a:t>
            </a:r>
            <a:endParaRPr lang="en-US" sz="6600" b="1" dirty="0">
              <a:solidFill>
                <a:srgbClr val="FFFF00"/>
              </a:solidFill>
              <a:latin typeface="Please write me a song" panose="02000603000000000000" pitchFamily="2" charset="0"/>
              <a:ea typeface="Please write me a song" panose="02000603000000000000" pitchFamily="2" charset="0"/>
            </a:endParaRPr>
          </a:p>
        </p:txBody>
      </p:sp>
      <p:sp>
        <p:nvSpPr>
          <p:cNvPr id="10" name="Content Placeholder 9"/>
          <p:cNvSpPr>
            <a:spLocks noGrp="1"/>
          </p:cNvSpPr>
          <p:nvPr>
            <p:ph idx="1"/>
          </p:nvPr>
        </p:nvSpPr>
        <p:spPr>
          <a:xfrm>
            <a:off x="838200" y="1934808"/>
            <a:ext cx="10515600" cy="4351338"/>
          </a:xfrm>
        </p:spPr>
        <p:txBody>
          <a:bodyPr>
            <a:normAutofit/>
          </a:bodyPr>
          <a:lstStyle/>
          <a:p>
            <a:pPr marL="0" indent="0" algn="ctr">
              <a:buNone/>
            </a:pPr>
            <a:r>
              <a:rPr lang="en-US" sz="5400" dirty="0" smtClean="0">
                <a:latin typeface="Please write me a song" panose="02000603000000000000" pitchFamily="2" charset="0"/>
                <a:ea typeface="Please write me a song" panose="02000603000000000000" pitchFamily="2" charset="0"/>
              </a:rPr>
              <a:t>According to Hattie, passionate teachers are not merely joyous and charismatic. </a:t>
            </a:r>
          </a:p>
          <a:p>
            <a:pPr marL="0" indent="0" algn="ctr">
              <a:buNone/>
            </a:pPr>
            <a:endParaRPr lang="en-US" sz="5400" dirty="0">
              <a:latin typeface="Please write me a song" panose="02000603000000000000" pitchFamily="2" charset="0"/>
              <a:ea typeface="Please write me a song" panose="02000603000000000000" pitchFamily="2" charset="0"/>
            </a:endParaRPr>
          </a:p>
          <a:p>
            <a:pPr marL="0" indent="0" algn="ctr">
              <a:buNone/>
            </a:pPr>
            <a:r>
              <a:rPr lang="en-US" sz="5400" dirty="0" smtClean="0">
                <a:latin typeface="Please write me a song" panose="02000603000000000000" pitchFamily="2" charset="0"/>
                <a:ea typeface="Please write me a song" panose="02000603000000000000" pitchFamily="2" charset="0"/>
              </a:rPr>
              <a:t>They are thrilled by achievement and frustrated by challenges.</a:t>
            </a:r>
            <a:endParaRPr lang="en-US" sz="5400" dirty="0">
              <a:latin typeface="Please write me a song" panose="02000603000000000000" pitchFamily="2" charset="0"/>
              <a:ea typeface="Please write me a song" panose="02000603000000000000" pitchFamily="2" charset="0"/>
            </a:endParaRPr>
          </a:p>
        </p:txBody>
      </p:sp>
    </p:spTree>
    <p:extLst>
      <p:ext uri="{BB962C8B-B14F-4D97-AF65-F5344CB8AC3E}">
        <p14:creationId xmlns:p14="http://schemas.microsoft.com/office/powerpoint/2010/main" xmlns="" val="42687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900" y="272955"/>
            <a:ext cx="10702925" cy="2428970"/>
          </a:xfrm>
        </p:spPr>
        <p:txBody>
          <a:bodyPr>
            <a:normAutofit fontScale="90000"/>
          </a:bodyPr>
          <a:lstStyle/>
          <a:p>
            <a:r>
              <a:rPr lang="en-US" sz="2700" dirty="0" smtClean="0"/>
              <a:t/>
            </a:r>
            <a:br>
              <a:rPr lang="en-US" sz="2700" dirty="0" smtClean="0"/>
            </a:br>
            <a:r>
              <a:rPr lang="en-US" sz="2700" dirty="0"/>
              <a:t/>
            </a:r>
            <a:br>
              <a:rPr lang="en-US" sz="2700" dirty="0"/>
            </a:br>
            <a:r>
              <a:rPr lang="en-US" sz="2700" dirty="0" smtClean="0"/>
              <a:t/>
            </a:r>
            <a:br>
              <a:rPr lang="en-US" sz="2700" dirty="0" smtClean="0"/>
            </a:br>
            <a:r>
              <a:rPr lang="en-US" sz="2700" dirty="0"/>
              <a:t/>
            </a:r>
            <a:br>
              <a:rPr lang="en-US" sz="2700" dirty="0"/>
            </a:br>
            <a:r>
              <a:rPr lang="en-US" sz="2700" dirty="0" smtClean="0"/>
              <a:t/>
            </a:r>
            <a:br>
              <a:rPr lang="en-US" sz="2700" dirty="0" smtClean="0"/>
            </a:br>
            <a:r>
              <a:rPr lang="en-US" sz="4400" b="1" dirty="0" smtClean="0">
                <a:solidFill>
                  <a:srgbClr val="FFFF00"/>
                </a:solidFill>
                <a:latin typeface="Please write me a song" panose="02000603000000000000" pitchFamily="2" charset="0"/>
                <a:ea typeface="Please write me a song" panose="02000603000000000000" pitchFamily="2" charset="0"/>
              </a:rPr>
              <a:t>Reggio Emilia</a:t>
            </a:r>
            <a:r>
              <a:rPr lang="en-US" sz="3100" dirty="0" smtClean="0">
                <a:latin typeface="Please write me a song" panose="02000603000000000000" pitchFamily="2" charset="0"/>
                <a:ea typeface="Please write me a song" panose="02000603000000000000" pitchFamily="2" charset="0"/>
              </a:rPr>
              <a:t/>
            </a:r>
            <a:br>
              <a:rPr lang="en-US" sz="3100" dirty="0" smtClean="0">
                <a:latin typeface="Please write me a song" panose="02000603000000000000" pitchFamily="2" charset="0"/>
                <a:ea typeface="Please write me a song" panose="02000603000000000000" pitchFamily="2" charset="0"/>
              </a:rPr>
            </a:br>
            <a:r>
              <a:rPr lang="en-US" sz="3100" dirty="0" smtClean="0">
                <a:latin typeface="Please write me a song" panose="02000603000000000000" pitchFamily="2" charset="0"/>
                <a:ea typeface="Please write me a song" panose="02000603000000000000" pitchFamily="2" charset="0"/>
              </a:rPr>
              <a:t/>
            </a:r>
            <a:br>
              <a:rPr lang="en-US" sz="3100" dirty="0" smtClean="0">
                <a:latin typeface="Please write me a song" panose="02000603000000000000" pitchFamily="2" charset="0"/>
                <a:ea typeface="Please write me a song" panose="02000603000000000000" pitchFamily="2" charset="0"/>
              </a:rPr>
            </a:br>
            <a:r>
              <a:rPr lang="en-US" sz="3100" dirty="0" smtClean="0">
                <a:latin typeface="Please write me a song" panose="02000603000000000000" pitchFamily="2" charset="0"/>
                <a:ea typeface="Please write me a song" panose="02000603000000000000" pitchFamily="2" charset="0"/>
              </a:rPr>
              <a:t>Focused on preschool and primary education, the Reggio Emilia approach was conceptualized by Italian teacher Loris </a:t>
            </a:r>
            <a:r>
              <a:rPr lang="en-US" sz="3100" dirty="0" err="1" smtClean="0">
                <a:latin typeface="Please write me a song" panose="02000603000000000000" pitchFamily="2" charset="0"/>
                <a:ea typeface="Please write me a song" panose="02000603000000000000" pitchFamily="2" charset="0"/>
              </a:rPr>
              <a:t>Malaguzzi</a:t>
            </a:r>
            <a:r>
              <a:rPr lang="en-US" sz="3100" dirty="0" smtClean="0">
                <a:latin typeface="Please write me a song" panose="02000603000000000000" pitchFamily="2" charset="0"/>
                <a:ea typeface="Please write me a song" panose="02000603000000000000" pitchFamily="2" charset="0"/>
              </a:rPr>
              <a:t>. Grounded in exploration, discovery, and student-centered inquiry, proponents of Reggio Emilia embrace documentation as a tool for making learning and thinking visible. </a:t>
            </a:r>
            <a:endParaRPr lang="en-US" sz="3100" dirty="0">
              <a:latin typeface="Please write me a song" panose="02000603000000000000" pitchFamily="2" charset="0"/>
              <a:ea typeface="Please write me a song" panose="02000603000000000000" pitchFamily="2" charset="0"/>
            </a:endParaRP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xmlns="" val="0"/>
              </a:ext>
            </a:extLst>
          </a:blip>
          <a:srcRect l="11171" r="11171"/>
          <a:stretch>
            <a:fillRect/>
          </a:stretch>
        </p:blipFill>
        <p:spPr>
          <a:xfrm>
            <a:off x="596900" y="2701925"/>
            <a:ext cx="10702925" cy="3827463"/>
          </a:xfrm>
        </p:spPr>
      </p:pic>
    </p:spTree>
    <p:extLst>
      <p:ext uri="{BB962C8B-B14F-4D97-AF65-F5344CB8AC3E}">
        <p14:creationId xmlns:p14="http://schemas.microsoft.com/office/powerpoint/2010/main" xmlns="" val="25021932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712</TotalTime>
  <Words>782</Words>
  <Application>Microsoft Office PowerPoint</Application>
  <PresentationFormat>Custom</PresentationFormat>
  <Paragraphs>140</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Using Grounded Theory to Document and Study LEARING MADE VISIBLE</vt:lpstr>
      <vt:lpstr>The Flow of Today’s Session</vt:lpstr>
      <vt:lpstr>By the time you leave today, you will:</vt:lpstr>
      <vt:lpstr>It all started with Mary.</vt:lpstr>
      <vt:lpstr>Slide 5</vt:lpstr>
      <vt:lpstr>JOHN HATTIE</vt:lpstr>
      <vt:lpstr>Position Yourself as a Leaner: </vt:lpstr>
      <vt:lpstr>Characterizing the Passionate Teacher</vt:lpstr>
      <vt:lpstr>     Reggio Emilia  Focused on preschool and primary education, the Reggio Emilia approach was conceptualized by Italian teacher Loris Malaguzzi. Grounded in exploration, discovery, and student-centered inquiry, proponents of Reggio Emilia embrace documentation as a tool for making learning and thinking visible. </vt:lpstr>
      <vt:lpstr>Slide 10</vt:lpstr>
      <vt:lpstr>Establishing Habits of Documentation</vt:lpstr>
      <vt:lpstr>Making LEARNING Visible</vt:lpstr>
      <vt:lpstr>Documenting Learning Made Visible: Analog</vt:lpstr>
      <vt:lpstr>What’s a Scoop Notebook?????</vt:lpstr>
      <vt:lpstr>Documenting Learning Made Visible: Amplified</vt:lpstr>
      <vt:lpstr>Questions to Consider:</vt:lpstr>
      <vt:lpstr>Engage</vt:lpstr>
      <vt:lpstr>Displays</vt:lpstr>
      <vt:lpstr>Exhibits</vt:lpstr>
      <vt:lpstr>Analyze Protocols  for Organizing and Interpreting Your Findings </vt:lpstr>
      <vt:lpstr>Theorize</vt:lpstr>
      <vt:lpstr>Action Planning</vt:lpstr>
      <vt:lpstr>End of Session Reflection: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Learning Visible and Establishing Habits of Documentation</dc:title>
  <dc:creator>Angela Stockman</dc:creator>
  <cp:lastModifiedBy>kcorser</cp:lastModifiedBy>
  <cp:revision>41</cp:revision>
  <dcterms:created xsi:type="dcterms:W3CDTF">2015-02-08T16:32:57Z</dcterms:created>
  <dcterms:modified xsi:type="dcterms:W3CDTF">2015-07-24T12:27:55Z</dcterms:modified>
</cp:coreProperties>
</file>